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9" r:id="rId11"/>
    <p:sldId id="263" r:id="rId12"/>
    <p:sldId id="265" r:id="rId13"/>
    <p:sldId id="264" r:id="rId14"/>
    <p:sldId id="266" r:id="rId15"/>
    <p:sldId id="267" r:id="rId16"/>
    <p:sldId id="268" r:id="rId17"/>
    <p:sldId id="270" r:id="rId18"/>
    <p:sldId id="271" r:id="rId19"/>
    <p:sldId id="272" r:id="rId20"/>
    <p:sldId id="273" r:id="rId21"/>
    <p:sldId id="275" r:id="rId22"/>
    <p:sldId id="276" r:id="rId23"/>
    <p:sldId id="274" r:id="rId24"/>
    <p:sldId id="277" r:id="rId25"/>
    <p:sldId id="280" r:id="rId26"/>
    <p:sldId id="281" r:id="rId27"/>
    <p:sldId id="278" r:id="rId28"/>
    <p:sldId id="282" r:id="rId29"/>
    <p:sldId id="283" r:id="rId30"/>
    <p:sldId id="284" r:id="rId31"/>
    <p:sldId id="285" r:id="rId32"/>
    <p:sldId id="286" r:id="rId33"/>
    <p:sldId id="287" r:id="rId34"/>
    <p:sldId id="290" r:id="rId35"/>
    <p:sldId id="291" r:id="rId36"/>
    <p:sldId id="292" r:id="rId37"/>
    <p:sldId id="294" r:id="rId38"/>
    <p:sldId id="296" r:id="rId39"/>
    <p:sldId id="293" r:id="rId40"/>
    <p:sldId id="297" r:id="rId41"/>
    <p:sldId id="298" r:id="rId42"/>
    <p:sldId id="299" r:id="rId43"/>
    <p:sldId id="300" r:id="rId44"/>
    <p:sldId id="301" r:id="rId45"/>
    <p:sldId id="302" r:id="rId46"/>
    <p:sldId id="303" r:id="rId47"/>
    <p:sldId id="304"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Neural rendering</a:t>
            </a:r>
            <a:endParaRPr lang="en-US" altLang="zh-CN"/>
          </a:p>
          <a:p>
            <a:r>
              <a:rPr lang="en-US" altLang="zh-CN"/>
              <a:t>Promising for data compression</a:t>
            </a:r>
            <a:endParaRPr lang="en-US" altLang="zh-CN"/>
          </a:p>
          <a:p>
            <a:r>
              <a:rPr lang="en-US" altLang="zh-CN"/>
              <a:t>Maybe MS complex</a:t>
            </a:r>
            <a:endParaRPr lang="en-US" altLang="zh-CN"/>
          </a:p>
          <a:p>
            <a:r>
              <a:rPr lang="en-US" altLang="zh-CN"/>
              <a:t>Kd</a:t>
            </a:r>
            <a:endParaRPr lang="en-US" altLang="zh-CN"/>
          </a:p>
          <a:p>
            <a:r>
              <a:rPr lang="en-US" altLang="zh-CN"/>
              <a:t>other structures</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difference is that the information contained in each level become less and less, so the frequancy become lower and lower.</a:t>
            </a:r>
            <a:endParaRPr lang="en-US" altLang="zh-CN"/>
          </a:p>
          <a:p>
            <a:r>
              <a:rPr lang="en-US" altLang="zh-CN"/>
              <a:t>The intuitive thought is that when we scale down the original texture to 3 different levels, </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Filter out the high frequency part of the texture, to make it smoother</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Imagine we have a screen, you render a texture on a vertical plane, and we render in full screen mode, if we get close to the object, </a:t>
            </a:r>
            <a:endParaRPr lang="en-US" altLang="zh-CN"/>
          </a:p>
          <a:p>
            <a:r>
              <a:rPr lang="en-US" altLang="zh-CN"/>
              <a:t>this is not happening in real application I think, but this example is good for understanding this technique.</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ray shoot</a:t>
            </a:r>
            <a:r>
              <a:rPr lang="zh-CN" altLang="en-US"/>
              <a:t>包围盒的</a:t>
            </a:r>
            <a:r>
              <a:rPr lang="zh-CN" altLang="en-US"/>
              <a:t>概率</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ray shoot</a:t>
            </a:r>
            <a:r>
              <a:rPr lang="zh-CN" altLang="en-US"/>
              <a:t>包围盒的</a:t>
            </a:r>
            <a:r>
              <a:rPr lang="zh-CN" altLang="en-US"/>
              <a:t>概率</a:t>
            </a:r>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 is a function</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 is a function</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So, in one sentence, this paper purpose a learnt representation for 3D surfaces (INR), </a:t>
            </a:r>
            <a:r>
              <a:rPr lang="zh-CN" altLang="en-US"/>
              <a:t>这里可以画个图</a:t>
            </a:r>
            <a:r>
              <a:rPr lang="en-US" altLang="zh-CN"/>
              <a:t> on </a:t>
            </a:r>
            <a:r>
              <a:rPr lang="en-US" altLang="zh-CN"/>
              <a:t>the fly, </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put a 2 to add more punishment on this</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put a 2 to add more punishment on this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这里把详细的</a:t>
            </a:r>
            <a:r>
              <a:rPr lang="en-US" altLang="zh-CN"/>
              <a:t>FGD</a:t>
            </a:r>
            <a:r>
              <a:rPr lang="zh-CN" altLang="en-US"/>
              <a:t>可以贴出来，贴在以边也可以</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That’s not possible for you to just do a definite or indefinite integration on this integral</a:t>
            </a:r>
            <a:endParaRPr lang="en-US" altLang="zh-CN"/>
          </a:p>
          <a:p>
            <a:r>
              <a:rPr lang="zh-CN" altLang="en-US"/>
              <a:t>Unbiased basically means that no shortcuts are taken when calculating a render. Every ray is treated equally and there is no bias in terms of any importance whatsoever. </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surface </a:t>
            </a:r>
            <a:r>
              <a:rPr lang="en-US" altLang="zh-CN"/>
              <a:t>properties: normal, material (BRDF, BSDF)</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4.GIF"/><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oleObject" Target="../embeddings/oleObject7.bin"/><Relationship Id="rId2" Type="http://schemas.openxmlformats.org/officeDocument/2006/relationships/image" Target="../media/image31.wmf"/><Relationship Id="rId1"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r>
              <a:rPr lang="zh-CN" altLang="en-US"/>
              <a:t>N-BVH: Neural ray queries with bounding volume hierarchies</a:t>
            </a:r>
            <a:endParaRPr lang="zh-CN" altLang="en-US"/>
          </a:p>
        </p:txBody>
      </p:sp>
      <p:sp>
        <p:nvSpPr>
          <p:cNvPr id="3" name="副标题 2"/>
          <p:cNvSpPr>
            <a:spLocks noGrp="1"/>
          </p:cNvSpPr>
          <p:nvPr>
            <p:ph type="subTitle" idx="1"/>
          </p:nvPr>
        </p:nvSpPr>
        <p:spPr/>
        <p:txBody>
          <a:bodyPr>
            <a:normAutofit lnSpcReduction="10000"/>
          </a:bodyPr>
          <a:p>
            <a:pPr algn="l"/>
            <a:r>
              <a:rPr lang="en-US" altLang="zh-CN" b="1"/>
              <a:t>Authors: </a:t>
            </a:r>
            <a:r>
              <a:rPr lang="en-US" altLang="zh-CN"/>
              <a:t>Philippe Weier, Alexander Rath, Élie Michel, Iliyan Georgiev, Philipp Slusallek, Tamy Boubekeur</a:t>
            </a:r>
            <a:endParaRPr lang="en-US" altLang="zh-CN"/>
          </a:p>
          <a:p>
            <a:pPr algn="l"/>
            <a:r>
              <a:rPr lang="en-US" altLang="zh-CN" b="1"/>
              <a:t>Presenter: </a:t>
            </a:r>
            <a:r>
              <a:rPr lang="en-US" altLang="zh-CN"/>
              <a:t>Yansong Yu</a:t>
            </a:r>
            <a:endParaRPr lang="en-US" altLang="zh-CN"/>
          </a:p>
          <a:p>
            <a:pPr algn="l"/>
            <a:r>
              <a:rPr lang="en-US" altLang="zh-CN" b="1"/>
              <a:t>Date: </a:t>
            </a:r>
            <a:r>
              <a:rPr lang="en-US" altLang="zh-CN"/>
              <a:t>2024/07/02</a:t>
            </a:r>
            <a:endParaRPr lang="en-US" altLang="zh-CN"/>
          </a:p>
          <a:p>
            <a:pPr algn="l"/>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5385435" y="1691005"/>
            <a:ext cx="6280150" cy="3596640"/>
          </a:xfrm>
          <a:prstGeom prst="rect">
            <a:avLst/>
          </a:prstGeom>
          <a:noFill/>
          <a:ln w="9525">
            <a:noFill/>
          </a:ln>
        </p:spPr>
      </p:pic>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The </a:t>
            </a:r>
            <a:r>
              <a:rPr lang="en-US" altLang="zh-CN" b="1" i="1"/>
              <a:t>path </a:t>
            </a:r>
            <a:r>
              <a:rPr lang="en-US" altLang="zh-CN"/>
              <a:t>in path tracing.</a:t>
            </a:r>
            <a:endParaRPr lang="en-US" altLang="zh-CN"/>
          </a:p>
          <a:p>
            <a:endParaRPr lang="en-US" altLang="zh-CN"/>
          </a:p>
        </p:txBody>
      </p:sp>
      <p:sp>
        <p:nvSpPr>
          <p:cNvPr id="9" name="文本框 8"/>
          <p:cNvSpPr txBox="1"/>
          <p:nvPr/>
        </p:nvSpPr>
        <p:spPr>
          <a:xfrm>
            <a:off x="5386070" y="5491480"/>
            <a:ext cx="6444615" cy="1266825"/>
          </a:xfrm>
          <a:prstGeom prst="rect">
            <a:avLst/>
          </a:prstGeom>
          <a:noFill/>
        </p:spPr>
        <p:txBody>
          <a:bodyPr wrap="square" rtlCol="0">
            <a:noAutofit/>
          </a:bodyPr>
          <a:p>
            <a:r>
              <a:rPr lang="en-US" altLang="zh-CN" b="1" i="1"/>
              <a:t>”</a:t>
            </a:r>
            <a:r>
              <a:rPr lang="zh-CN" altLang="en-US" b="1" i="1"/>
              <a:t>Path Tracing vs Ray Tracing, expliqué,” www.netcost-security.fr, Jul. 11, 2022. https://www.netcost-security.fr/actualites/105890/path-tracing-vs-ray-tracing-explique/ (accessed Jun. 26, 2024).</a:t>
            </a:r>
            <a:endParaRPr lang="zh-CN" altLang="en-US" b="1" i="1"/>
          </a:p>
          <a:p>
            <a:r>
              <a:rPr lang="zh-CN" altLang="en-US"/>
              <a: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For a single </a:t>
            </a:r>
            <a:r>
              <a:rPr lang="en-US" altLang="zh-CN" b="1" i="1"/>
              <a:t>path</a:t>
            </a:r>
            <a:r>
              <a:rPr lang="en-US" altLang="zh-CN"/>
              <a:t>,</a:t>
            </a:r>
            <a:r>
              <a:rPr lang="en-US" altLang="zh-CN" b="1" i="1"/>
              <a:t> </a:t>
            </a:r>
            <a:r>
              <a:rPr lang="en-US" altLang="zh-CN"/>
              <a:t>the routine:</a:t>
            </a:r>
            <a:endParaRPr lang="en-US" altLang="zh-CN"/>
          </a:p>
          <a:p>
            <a:endParaRPr lang="en-US" altLang="zh-CN"/>
          </a:p>
        </p:txBody>
      </p:sp>
      <p:sp>
        <p:nvSpPr>
          <p:cNvPr id="9" name="矩形 8"/>
          <p:cNvSpPr/>
          <p:nvPr/>
        </p:nvSpPr>
        <p:spPr>
          <a:xfrm>
            <a:off x="581025"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calculate ray </a:t>
            </a:r>
            <a:r>
              <a:rPr lang="en-US" altLang="zh-CN" b="1" i="1">
                <a:solidFill>
                  <a:schemeClr val="tx1"/>
                </a:solidFill>
              </a:rPr>
              <a:t>R</a:t>
            </a:r>
            <a:endParaRPr lang="en-US" altLang="zh-CN" b="1" i="1">
              <a:solidFill>
                <a:schemeClr val="tx1"/>
              </a:solidFill>
            </a:endParaRPr>
          </a:p>
        </p:txBody>
      </p:sp>
      <p:sp>
        <p:nvSpPr>
          <p:cNvPr id="12" name="矩形 11"/>
          <p:cNvSpPr/>
          <p:nvPr/>
        </p:nvSpPr>
        <p:spPr>
          <a:xfrm>
            <a:off x="2546350"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shoot the ray</a:t>
            </a:r>
            <a:endParaRPr lang="en-US" altLang="zh-CN">
              <a:solidFill>
                <a:schemeClr val="tx1"/>
              </a:solidFill>
            </a:endParaRPr>
          </a:p>
        </p:txBody>
      </p:sp>
      <p:sp>
        <p:nvSpPr>
          <p:cNvPr id="13" name="矩形 12"/>
          <p:cNvSpPr/>
          <p:nvPr/>
        </p:nvSpPr>
        <p:spPr>
          <a:xfrm>
            <a:off x="4511675"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find closest </a:t>
            </a:r>
            <a:r>
              <a:rPr lang="en-US" altLang="zh-CN" b="1" i="1">
                <a:solidFill>
                  <a:schemeClr val="tx1"/>
                </a:solidFill>
              </a:rPr>
              <a:t>P</a:t>
            </a:r>
            <a:endParaRPr lang="en-US" altLang="zh-CN" b="1" i="1">
              <a:solidFill>
                <a:schemeClr val="tx1"/>
              </a:solidFill>
            </a:endParaRPr>
          </a:p>
        </p:txBody>
      </p:sp>
      <p:sp>
        <p:nvSpPr>
          <p:cNvPr id="14" name="矩形 13"/>
          <p:cNvSpPr/>
          <p:nvPr/>
        </p:nvSpPr>
        <p:spPr>
          <a:xfrm>
            <a:off x="6477000"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record surface properties</a:t>
            </a:r>
            <a:endParaRPr lang="en-US" altLang="zh-CN">
              <a:solidFill>
                <a:schemeClr val="tx1"/>
              </a:solidFill>
            </a:endParaRPr>
          </a:p>
        </p:txBody>
      </p:sp>
      <p:sp>
        <p:nvSpPr>
          <p:cNvPr id="15" name="矩形 14"/>
          <p:cNvSpPr/>
          <p:nvPr/>
        </p:nvSpPr>
        <p:spPr>
          <a:xfrm>
            <a:off x="5885180" y="4789805"/>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sample new ray </a:t>
            </a:r>
            <a:r>
              <a:rPr lang="en-US" altLang="zh-CN" b="1" i="1">
                <a:solidFill>
                  <a:schemeClr val="tx1"/>
                </a:solidFill>
              </a:rPr>
              <a:t>R</a:t>
            </a:r>
            <a:r>
              <a:rPr lang="en-US" altLang="zh-CN" b="1" i="1" baseline="-25000">
                <a:solidFill>
                  <a:schemeClr val="tx1"/>
                </a:solidFill>
              </a:rPr>
              <a:t>i</a:t>
            </a:r>
            <a:endParaRPr lang="en-US" altLang="zh-CN" b="1" i="1" baseline="-25000">
              <a:solidFill>
                <a:schemeClr val="tx1"/>
              </a:solidFill>
            </a:endParaRPr>
          </a:p>
        </p:txBody>
      </p:sp>
      <p:sp>
        <p:nvSpPr>
          <p:cNvPr id="18" name="矩形 17"/>
          <p:cNvSpPr/>
          <p:nvPr/>
        </p:nvSpPr>
        <p:spPr>
          <a:xfrm>
            <a:off x="8442325" y="3542030"/>
            <a:ext cx="298069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multiply the </a:t>
            </a:r>
            <a:r>
              <a:rPr lang="en-US" altLang="zh-CN" b="1" i="1">
                <a:solidFill>
                  <a:schemeClr val="tx1"/>
                </a:solidFill>
              </a:rPr>
              <a:t>attenuation </a:t>
            </a:r>
            <a:r>
              <a:rPr lang="en-US" altLang="zh-CN">
                <a:solidFill>
                  <a:schemeClr val="tx1"/>
                </a:solidFill>
              </a:rPr>
              <a:t>to the throughput</a:t>
            </a:r>
            <a:endParaRPr lang="en-US" altLang="zh-CN">
              <a:solidFill>
                <a:schemeClr val="tx1"/>
              </a:solidFill>
            </a:endParaRPr>
          </a:p>
        </p:txBody>
      </p:sp>
      <p:cxnSp>
        <p:nvCxnSpPr>
          <p:cNvPr id="19" name="肘形连接符 18"/>
          <p:cNvCxnSpPr>
            <a:stCxn id="15" idx="1"/>
            <a:endCxn id="12" idx="2"/>
          </p:cNvCxnSpPr>
          <p:nvPr/>
        </p:nvCxnSpPr>
        <p:spPr>
          <a:xfrm rot="10800000">
            <a:off x="3341370" y="4208780"/>
            <a:ext cx="2543810" cy="91440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2" idx="3"/>
            <a:endCxn id="13" idx="1"/>
          </p:cNvCxnSpPr>
          <p:nvPr/>
        </p:nvCxnSpPr>
        <p:spPr>
          <a:xfrm>
            <a:off x="4136390"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13" idx="3"/>
            <a:endCxn id="14" idx="1"/>
          </p:cNvCxnSpPr>
          <p:nvPr/>
        </p:nvCxnSpPr>
        <p:spPr>
          <a:xfrm>
            <a:off x="6101715"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4" idx="3"/>
          </p:cNvCxnSpPr>
          <p:nvPr/>
        </p:nvCxnSpPr>
        <p:spPr>
          <a:xfrm>
            <a:off x="8067040"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9" idx="3"/>
            <a:endCxn id="12" idx="1"/>
          </p:cNvCxnSpPr>
          <p:nvPr/>
        </p:nvCxnSpPr>
        <p:spPr>
          <a:xfrm>
            <a:off x="2171065"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肘形连接符 25"/>
          <p:cNvCxnSpPr>
            <a:endCxn id="15" idx="3"/>
          </p:cNvCxnSpPr>
          <p:nvPr/>
        </p:nvCxnSpPr>
        <p:spPr>
          <a:xfrm rot="5400000">
            <a:off x="8246745" y="3437255"/>
            <a:ext cx="914400" cy="245745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29" name="椭圆 28"/>
          <p:cNvSpPr/>
          <p:nvPr/>
        </p:nvSpPr>
        <p:spPr>
          <a:xfrm>
            <a:off x="6208395" y="38182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椭圆 29"/>
          <p:cNvSpPr/>
          <p:nvPr/>
        </p:nvSpPr>
        <p:spPr>
          <a:xfrm>
            <a:off x="8173720" y="38182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1" name="肘形连接符 30"/>
          <p:cNvCxnSpPr>
            <a:stCxn id="29" idx="0"/>
            <a:endCxn id="30" idx="0"/>
          </p:cNvCxnSpPr>
          <p:nvPr/>
        </p:nvCxnSpPr>
        <p:spPr>
          <a:xfrm rot="16200000" flipH="1">
            <a:off x="7243445" y="2835910"/>
            <a:ext cx="3175" cy="1965325"/>
          </a:xfrm>
          <a:prstGeom prst="bentConnector3">
            <a:avLst>
              <a:gd name="adj1" fmla="val -24560000"/>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6208395" y="2659380"/>
            <a:ext cx="2317115" cy="368300"/>
          </a:xfrm>
          <a:prstGeom prst="rect">
            <a:avLst/>
          </a:prstGeom>
          <a:noFill/>
        </p:spPr>
        <p:txBody>
          <a:bodyPr wrap="square" rtlCol="0">
            <a:spAutoFit/>
          </a:bodyPr>
          <a:p>
            <a:r>
              <a:rPr lang="en-US" altLang="zh-CN">
                <a:solidFill>
                  <a:schemeClr val="accent6"/>
                </a:solidFill>
              </a:rPr>
              <a:t>P=NULL or hit a light</a:t>
            </a:r>
            <a:endParaRPr lang="en-US" altLang="zh-CN">
              <a:solidFill>
                <a:schemeClr val="accent6"/>
              </a:solidFill>
            </a:endParaRPr>
          </a:p>
        </p:txBody>
      </p:sp>
      <p:sp>
        <p:nvSpPr>
          <p:cNvPr id="33" name="椭圆 32"/>
          <p:cNvSpPr/>
          <p:nvPr/>
        </p:nvSpPr>
        <p:spPr>
          <a:xfrm>
            <a:off x="9205595" y="50755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4" name="肘形连接符 33"/>
          <p:cNvCxnSpPr>
            <a:stCxn id="33" idx="4"/>
          </p:cNvCxnSpPr>
          <p:nvPr/>
        </p:nvCxnSpPr>
        <p:spPr>
          <a:xfrm rot="5400000" flipV="1">
            <a:off x="9653270" y="4785360"/>
            <a:ext cx="561975" cy="1351280"/>
          </a:xfrm>
          <a:prstGeom prst="bentConnector2">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8776335" y="5817235"/>
            <a:ext cx="2317115" cy="368300"/>
          </a:xfrm>
          <a:prstGeom prst="rect">
            <a:avLst/>
          </a:prstGeom>
          <a:noFill/>
        </p:spPr>
        <p:txBody>
          <a:bodyPr wrap="square" rtlCol="0">
            <a:spAutoFit/>
          </a:bodyPr>
          <a:p>
            <a:r>
              <a:rPr lang="en-US" altLang="zh-CN">
                <a:solidFill>
                  <a:schemeClr val="accent6"/>
                </a:solidFill>
              </a:rPr>
              <a:t>Max bounces exceed</a:t>
            </a:r>
            <a:endParaRPr lang="en-US" altLang="zh-CN">
              <a:solidFill>
                <a:schemeClr val="accent6"/>
              </a:solidFill>
            </a:endParaRPr>
          </a:p>
        </p:txBody>
      </p:sp>
      <p:sp>
        <p:nvSpPr>
          <p:cNvPr id="37" name="文本框 36"/>
          <p:cNvSpPr txBox="1"/>
          <p:nvPr/>
        </p:nvSpPr>
        <p:spPr>
          <a:xfrm>
            <a:off x="10610215" y="5523230"/>
            <a:ext cx="812800" cy="368300"/>
          </a:xfrm>
          <a:prstGeom prst="rect">
            <a:avLst/>
          </a:prstGeom>
          <a:noFill/>
        </p:spPr>
        <p:txBody>
          <a:bodyPr wrap="square" rtlCol="0">
            <a:spAutoFit/>
          </a:bodyPr>
          <a:p>
            <a:r>
              <a:rPr lang="en-US" altLang="zh-CN">
                <a:solidFill>
                  <a:schemeClr val="accent6"/>
                </a:solidFill>
              </a:rPr>
              <a:t>Quit.</a:t>
            </a:r>
            <a:endParaRPr lang="en-US" altLang="zh-CN">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Then, the color of </a:t>
            </a:r>
            <a:r>
              <a:rPr lang="en-US" altLang="zh-CN" b="1" i="1">
                <a:sym typeface="+mn-ea"/>
              </a:rPr>
              <a:t>pixel</a:t>
            </a:r>
            <a:r>
              <a:rPr lang="en-US" altLang="zh-CN" b="1" i="1" baseline="-25000">
                <a:sym typeface="+mn-ea"/>
              </a:rPr>
              <a:t>i, j</a:t>
            </a:r>
            <a:r>
              <a:rPr lang="en-US" altLang="zh-CN" b="1">
                <a:sym typeface="+mn-ea"/>
              </a:rPr>
              <a:t>:</a:t>
            </a:r>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p:txBody>
      </p:sp>
      <p:graphicFrame>
        <p:nvGraphicFramePr>
          <p:cNvPr id="4" name="对象 3">
            <a:hlinkClick r:id="" action="ppaction://ole?verb="/>
          </p:cNvPr>
          <p:cNvGraphicFramePr>
            <a:graphicFrameLocks noChangeAspect="1"/>
          </p:cNvGraphicFramePr>
          <p:nvPr/>
        </p:nvGraphicFramePr>
        <p:xfrm>
          <a:off x="4603433" y="2543810"/>
          <a:ext cx="3110230" cy="885825"/>
        </p:xfrm>
        <a:graphic>
          <a:graphicData uri="http://schemas.openxmlformats.org/presentationml/2006/ole">
            <mc:AlternateContent xmlns:mc="http://schemas.openxmlformats.org/markup-compatibility/2006">
              <mc:Choice xmlns:v="urn:schemas-microsoft-com:vml" Requires="v">
                <p:oleObj spid="_x0000_s1025" name="" r:id="rId1" imgW="1473200" imgH="419100" progId="Equation.KSEE3">
                  <p:embed/>
                </p:oleObj>
              </mc:Choice>
              <mc:Fallback>
                <p:oleObj name="" r:id="rId1" imgW="1473200" imgH="419100" progId="Equation.KSEE3">
                  <p:embed/>
                  <p:pic>
                    <p:nvPicPr>
                      <p:cNvPr id="0" name="图片 1024"/>
                      <p:cNvPicPr/>
                      <p:nvPr/>
                    </p:nvPicPr>
                    <p:blipFill>
                      <a:blip r:embed="rId2"/>
                      <a:stretch>
                        <a:fillRect/>
                      </a:stretch>
                    </p:blipFill>
                    <p:spPr>
                      <a:xfrm>
                        <a:off x="4603433" y="2543810"/>
                        <a:ext cx="3110230" cy="88582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sym typeface="+mn-ea"/>
              </a:rPr>
              <a:t>Here is an intuitive comparison between path tracing and ray tracing in simplest case.</a:t>
            </a:r>
            <a:endParaRPr lang="en-US" altLang="zh-CN">
              <a:sym typeface="+mn-ea"/>
            </a:endParaRPr>
          </a:p>
          <a:p>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p:txBody>
      </p:sp>
      <p:pic>
        <p:nvPicPr>
          <p:cNvPr id="5" name="图片 4"/>
          <p:cNvPicPr>
            <a:picLocks noChangeAspect="1"/>
          </p:cNvPicPr>
          <p:nvPr/>
        </p:nvPicPr>
        <p:blipFill>
          <a:blip r:embed="rId1"/>
          <a:stretch>
            <a:fillRect/>
          </a:stretch>
        </p:blipFill>
        <p:spPr>
          <a:xfrm>
            <a:off x="800100" y="3049270"/>
            <a:ext cx="5171733" cy="2880000"/>
          </a:xfrm>
          <a:prstGeom prst="rect">
            <a:avLst/>
          </a:prstGeom>
        </p:spPr>
      </p:pic>
      <p:pic>
        <p:nvPicPr>
          <p:cNvPr id="6" name="图片 5"/>
          <p:cNvPicPr>
            <a:picLocks noChangeAspect="1"/>
          </p:cNvPicPr>
          <p:nvPr/>
        </p:nvPicPr>
        <p:blipFill>
          <a:blip r:embed="rId2"/>
          <a:stretch>
            <a:fillRect/>
          </a:stretch>
        </p:blipFill>
        <p:spPr>
          <a:xfrm>
            <a:off x="6364605" y="3049270"/>
            <a:ext cx="5141695" cy="288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From my understanding, “Mipmap” falls into this category.</a:t>
            </a:r>
            <a:endParaRPr lang="en-US" altLang="zh-CN">
              <a:sym typeface="+mn-ea"/>
            </a:endParaRPr>
          </a:p>
          <a:p>
            <a:endParaRPr lang="en-US" altLang="zh-CN">
              <a:sym typeface="+mn-ea"/>
            </a:endParaRPr>
          </a:p>
          <a:p>
            <a:endParaRPr lang="en-US" altLang="zh-CN">
              <a:sym typeface="+mn-ea"/>
            </a:endParaRPr>
          </a:p>
          <a:p>
            <a:endParaRPr lang="en-US" altLang="zh-CN" b="1">
              <a:sym typeface="+mn-ea"/>
            </a:endParaRPr>
          </a:p>
          <a:p>
            <a:endParaRPr lang="en-US" altLang="zh-CN" b="1">
              <a:sym typeface="+mn-ea"/>
            </a:endParaRPr>
          </a:p>
          <a:p>
            <a:endParaRPr lang="en-US" altLang="zh-CN" b="1">
              <a:sym typeface="+mn-ea"/>
            </a:endParaRPr>
          </a:p>
        </p:txBody>
      </p:sp>
      <p:pic>
        <p:nvPicPr>
          <p:cNvPr id="106" name="图片 105"/>
          <p:cNvPicPr/>
          <p:nvPr/>
        </p:nvPicPr>
        <p:blipFill>
          <a:blip r:embed="rId1"/>
          <a:stretch>
            <a:fillRect/>
          </a:stretch>
        </p:blipFill>
        <p:spPr>
          <a:xfrm>
            <a:off x="2381250" y="2386330"/>
            <a:ext cx="7429500" cy="3990340"/>
          </a:xfrm>
          <a:prstGeom prst="rect">
            <a:avLst/>
          </a:prstGeom>
          <a:noFill/>
          <a:ln w="9525">
            <a:noFill/>
          </a:ln>
        </p:spPr>
      </p:pic>
      <p:sp>
        <p:nvSpPr>
          <p:cNvPr id="4" name="文本框 3"/>
          <p:cNvSpPr txBox="1"/>
          <p:nvPr/>
        </p:nvSpPr>
        <p:spPr>
          <a:xfrm>
            <a:off x="2279015" y="6311900"/>
            <a:ext cx="7634605" cy="368300"/>
          </a:xfrm>
          <a:prstGeom prst="rect">
            <a:avLst/>
          </a:prstGeom>
          <a:noFill/>
        </p:spPr>
        <p:txBody>
          <a:bodyPr wrap="square" rtlCol="0" anchor="t">
            <a:spAutoFit/>
          </a:bodyPr>
          <a:p>
            <a:r>
              <a:rPr lang="zh-CN" altLang="en-US" b="1" i="1"/>
              <a:t>https://docs.unity.cn/cn/2021.3/Manual/texture-mipmaps-introduction.html</a:t>
            </a:r>
            <a:endParaRPr lang="zh-CN" altLang="en-US" b="1"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671445" y="2687955"/>
            <a:ext cx="6819265" cy="3905250"/>
            <a:chOff x="4207" y="4233"/>
            <a:chExt cx="10739" cy="6150"/>
          </a:xfrm>
        </p:grpSpPr>
        <p:pic>
          <p:nvPicPr>
            <p:cNvPr id="107" name="图片 106"/>
            <p:cNvPicPr/>
            <p:nvPr/>
          </p:nvPicPr>
          <p:blipFill>
            <a:blip r:embed="rId1"/>
            <a:stretch>
              <a:fillRect/>
            </a:stretch>
          </p:blipFill>
          <p:spPr>
            <a:xfrm>
              <a:off x="4222" y="4351"/>
              <a:ext cx="10725" cy="6033"/>
            </a:xfrm>
            <a:prstGeom prst="rect">
              <a:avLst/>
            </a:prstGeom>
            <a:noFill/>
            <a:ln w="9525">
              <a:noFill/>
            </a:ln>
          </p:spPr>
        </p:pic>
        <p:sp>
          <p:nvSpPr>
            <p:cNvPr id="5" name="文本框 4"/>
            <p:cNvSpPr txBox="1"/>
            <p:nvPr/>
          </p:nvSpPr>
          <p:spPr>
            <a:xfrm>
              <a:off x="4207" y="4233"/>
              <a:ext cx="5378" cy="2697"/>
            </a:xfrm>
            <a:prstGeom prst="rect">
              <a:avLst/>
            </a:prstGeom>
            <a:solidFill>
              <a:schemeClr val="bg1"/>
            </a:solidFill>
          </p:spPr>
          <p:txBody>
            <a:bodyPr wrap="square" rtlCol="0" anchor="b" anchorCtr="0">
              <a:noAutofit/>
            </a:bodyPr>
            <a:p>
              <a:pPr algn="ctr"/>
              <a:r>
                <a:rPr lang="en-US" altLang="zh-CN" sz="3200"/>
                <a:t>No Mipmap</a:t>
              </a:r>
              <a:endParaRPr lang="en-US" altLang="zh-CN" sz="3200"/>
            </a:p>
          </p:txBody>
        </p:sp>
        <p:sp>
          <p:nvSpPr>
            <p:cNvPr id="6" name="文本框 5"/>
            <p:cNvSpPr txBox="1"/>
            <p:nvPr/>
          </p:nvSpPr>
          <p:spPr>
            <a:xfrm>
              <a:off x="9584" y="4233"/>
              <a:ext cx="5363" cy="2697"/>
            </a:xfrm>
            <a:prstGeom prst="rect">
              <a:avLst/>
            </a:prstGeom>
            <a:solidFill>
              <a:schemeClr val="bg1"/>
            </a:solidFill>
          </p:spPr>
          <p:txBody>
            <a:bodyPr wrap="square" rtlCol="0" anchor="b" anchorCtr="0">
              <a:noAutofit/>
            </a:bodyPr>
            <a:p>
              <a:pPr algn="ctr"/>
              <a:r>
                <a:rPr lang="en-US" altLang="zh-CN" sz="3200"/>
                <a:t>Mipmap</a:t>
              </a:r>
              <a:endParaRPr lang="en-US" altLang="zh-CN" sz="3200"/>
            </a:p>
          </p:txBody>
        </p:sp>
      </p:grpSp>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Here is an example showing the difference when Mipmap is activated or not.</a:t>
            </a:r>
            <a:endParaRPr lang="en-US" altLang="zh-CN">
              <a:sym typeface="+mn-ea"/>
            </a:endParaRPr>
          </a:p>
          <a:p>
            <a:r>
              <a:rPr lang="en-US" altLang="zh-CN">
                <a:sym typeface="+mn-ea"/>
              </a:rPr>
              <a:t>So, why this is happening?</a:t>
            </a:r>
            <a:endParaRPr lang="en-US" altLang="zh-CN">
              <a:sym typeface="+mn-ea"/>
            </a:endParaRPr>
          </a:p>
          <a:p>
            <a:endParaRPr lang="en-US" altLang="zh-CN">
              <a:sym typeface="+mn-ea"/>
            </a:endParaRPr>
          </a:p>
          <a:p>
            <a:endParaRPr lang="en-US" altLang="zh-CN" b="1">
              <a:sym typeface="+mn-ea"/>
            </a:endParaRPr>
          </a:p>
          <a:p>
            <a:endParaRPr lang="en-US" altLang="zh-CN" b="1">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There are two reasons for this “</a:t>
            </a:r>
            <a:r>
              <a:rPr lang="en-US" altLang="zh-CN">
                <a:sym typeface="+mn-ea"/>
              </a:rPr>
              <a:t>flickering” effect:</a:t>
            </a:r>
            <a:endParaRPr lang="en-US" altLang="zh-CN">
              <a:sym typeface="+mn-ea"/>
            </a:endParaRPr>
          </a:p>
          <a:p>
            <a:pPr lvl="1"/>
            <a:r>
              <a:rPr lang="en-US" altLang="zh-CN">
                <a:sym typeface="+mn-ea"/>
              </a:rPr>
              <a:t>Numerical instability of </a:t>
            </a:r>
            <a:r>
              <a:rPr lang="en-US" altLang="zh-CN">
                <a:sym typeface="+mn-ea"/>
              </a:rPr>
              <a:t>floating point numbers;</a:t>
            </a:r>
            <a:endParaRPr lang="en-US" altLang="zh-CN">
              <a:sym typeface="+mn-ea"/>
            </a:endParaRPr>
          </a:p>
          <a:p>
            <a:pPr lvl="1"/>
            <a:r>
              <a:rPr lang="en-US" altLang="zh-CN">
                <a:sym typeface="+mn-ea"/>
              </a:rPr>
              <a:t>Too high frequency signal is given.</a:t>
            </a:r>
            <a:endParaRPr lang="en-US" altLang="zh-CN">
              <a:sym typeface="+mn-ea"/>
            </a:endParaRPr>
          </a:p>
          <a:p>
            <a:pPr lvl="0"/>
            <a:endParaRPr lang="en-US" altLang="zh-CN">
              <a:sym typeface="+mn-ea"/>
            </a:endParaRPr>
          </a:p>
          <a:p>
            <a:pPr lvl="0"/>
            <a:endParaRPr lang="en-US" altLang="zh-CN">
              <a:sym typeface="+mn-ea"/>
            </a:endParaRPr>
          </a:p>
          <a:p>
            <a:endParaRPr lang="en-US" altLang="zh-CN">
              <a:sym typeface="+mn-ea"/>
            </a:endParaRPr>
          </a:p>
        </p:txBody>
      </p:sp>
      <p:pic>
        <p:nvPicPr>
          <p:cNvPr id="7" name="图片 6" descr="image_with_grid"/>
          <p:cNvPicPr>
            <a:picLocks noChangeAspect="1"/>
          </p:cNvPicPr>
          <p:nvPr/>
        </p:nvPicPr>
        <p:blipFill>
          <a:blip r:embed="rId1"/>
          <a:stretch>
            <a:fillRect/>
          </a:stretch>
        </p:blipFill>
        <p:spPr>
          <a:xfrm>
            <a:off x="895985" y="3486150"/>
            <a:ext cx="4921885" cy="3276600"/>
          </a:xfrm>
          <a:prstGeom prst="rect">
            <a:avLst/>
          </a:prstGeom>
        </p:spPr>
      </p:pic>
      <p:pic>
        <p:nvPicPr>
          <p:cNvPr id="8" name="图片 7" descr="image_with_grid (1)"/>
          <p:cNvPicPr>
            <a:picLocks noChangeAspect="1"/>
          </p:cNvPicPr>
          <p:nvPr/>
        </p:nvPicPr>
        <p:blipFill>
          <a:blip r:embed="rId2"/>
          <a:stretch>
            <a:fillRect/>
          </a:stretch>
        </p:blipFill>
        <p:spPr>
          <a:xfrm>
            <a:off x="6374130" y="3486150"/>
            <a:ext cx="4922520" cy="3277235"/>
          </a:xfrm>
          <a:prstGeom prst="rect">
            <a:avLst/>
          </a:prstGeom>
        </p:spPr>
      </p:pic>
      <p:sp>
        <p:nvSpPr>
          <p:cNvPr id="9" name="文本框 8"/>
          <p:cNvSpPr txBox="1"/>
          <p:nvPr/>
        </p:nvSpPr>
        <p:spPr>
          <a:xfrm>
            <a:off x="915670" y="3181985"/>
            <a:ext cx="4920615" cy="304165"/>
          </a:xfrm>
          <a:prstGeom prst="rect">
            <a:avLst/>
          </a:prstGeom>
          <a:noFill/>
        </p:spPr>
        <p:txBody>
          <a:bodyPr wrap="square" rtlCol="0" anchor="ctr" anchorCtr="0">
            <a:noAutofit/>
          </a:bodyPr>
          <a:p>
            <a:pPr algn="ctr"/>
            <a:r>
              <a:rPr lang="en-US" altLang="zh-CN" b="1" i="1"/>
              <a:t>The sample grid when getting close to the object</a:t>
            </a:r>
            <a:endParaRPr lang="en-US" altLang="zh-CN" b="1" i="1"/>
          </a:p>
        </p:txBody>
      </p:sp>
      <p:sp>
        <p:nvSpPr>
          <p:cNvPr id="10" name="文本框 9"/>
          <p:cNvSpPr txBox="1"/>
          <p:nvPr/>
        </p:nvSpPr>
        <p:spPr>
          <a:xfrm>
            <a:off x="6374130" y="318198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 floating point instabity problem causes:</a:t>
            </a:r>
            <a:endParaRPr lang="en-US" altLang="zh-CN">
              <a:sym typeface="+mn-ea"/>
            </a:endParaRPr>
          </a:p>
        </p:txBody>
      </p:sp>
      <p:pic>
        <p:nvPicPr>
          <p:cNvPr id="8" name="图片 7" descr="image_with_grid (1)"/>
          <p:cNvPicPr>
            <a:picLocks noChangeAspect="1"/>
          </p:cNvPicPr>
          <p:nvPr/>
        </p:nvPicPr>
        <p:blipFill>
          <a:blip r:embed="rId1"/>
          <a:stretch>
            <a:fillRect/>
          </a:stretch>
        </p:blipFill>
        <p:spPr>
          <a:xfrm>
            <a:off x="525780" y="2781300"/>
            <a:ext cx="4922520" cy="3277235"/>
          </a:xfrm>
          <a:prstGeom prst="rect">
            <a:avLst/>
          </a:prstGeom>
        </p:spPr>
      </p:pic>
      <p:sp>
        <p:nvSpPr>
          <p:cNvPr id="10" name="文本框 9"/>
          <p:cNvSpPr txBox="1"/>
          <p:nvPr/>
        </p:nvSpPr>
        <p:spPr>
          <a:xfrm>
            <a:off x="525780" y="247713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11" name="图片 10" descr="resampled_image"/>
          <p:cNvPicPr>
            <a:picLocks noChangeAspect="1"/>
          </p:cNvPicPr>
          <p:nvPr/>
        </p:nvPicPr>
        <p:blipFill>
          <a:blip r:embed="rId2"/>
          <a:stretch>
            <a:fillRect/>
          </a:stretch>
        </p:blipFill>
        <p:spPr>
          <a:xfrm>
            <a:off x="5695315" y="2518410"/>
            <a:ext cx="2710979" cy="1800000"/>
          </a:xfrm>
          <a:prstGeom prst="rect">
            <a:avLst/>
          </a:prstGeom>
        </p:spPr>
      </p:pic>
      <p:pic>
        <p:nvPicPr>
          <p:cNvPr id="12" name="图片 11" descr="resampled_image"/>
          <p:cNvPicPr>
            <a:picLocks noChangeAspect="1"/>
          </p:cNvPicPr>
          <p:nvPr/>
        </p:nvPicPr>
        <p:blipFill>
          <a:blip r:embed="rId3"/>
          <a:stretch>
            <a:fillRect/>
          </a:stretch>
        </p:blipFill>
        <p:spPr>
          <a:xfrm>
            <a:off x="5695315" y="4528820"/>
            <a:ext cx="2710352" cy="1800000"/>
          </a:xfrm>
          <a:prstGeom prst="rect">
            <a:avLst/>
          </a:prstGeom>
        </p:spPr>
      </p:pic>
      <p:pic>
        <p:nvPicPr>
          <p:cNvPr id="13" name="图片 12" descr="resampled_image"/>
          <p:cNvPicPr>
            <a:picLocks noChangeAspect="1"/>
          </p:cNvPicPr>
          <p:nvPr/>
        </p:nvPicPr>
        <p:blipFill>
          <a:blip r:embed="rId4"/>
          <a:stretch>
            <a:fillRect/>
          </a:stretch>
        </p:blipFill>
        <p:spPr>
          <a:xfrm>
            <a:off x="8688070" y="2524760"/>
            <a:ext cx="2710388" cy="1800000"/>
          </a:xfrm>
          <a:prstGeom prst="rect">
            <a:avLst/>
          </a:prstGeom>
        </p:spPr>
      </p:pic>
      <p:pic>
        <p:nvPicPr>
          <p:cNvPr id="14" name="图片 13" descr="resampled_image"/>
          <p:cNvPicPr>
            <a:picLocks noChangeAspect="1"/>
          </p:cNvPicPr>
          <p:nvPr/>
        </p:nvPicPr>
        <p:blipFill>
          <a:blip r:embed="rId5"/>
          <a:stretch>
            <a:fillRect/>
          </a:stretch>
        </p:blipFill>
        <p:spPr>
          <a:xfrm>
            <a:off x="8696325" y="4528820"/>
            <a:ext cx="2710588" cy="180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 floating point instabity problem causes:</a:t>
            </a:r>
            <a:endParaRPr lang="en-US" altLang="zh-CN">
              <a:sym typeface="+mn-ea"/>
            </a:endParaRPr>
          </a:p>
        </p:txBody>
      </p:sp>
      <p:pic>
        <p:nvPicPr>
          <p:cNvPr id="8" name="图片 7" descr="image_with_grid (1)"/>
          <p:cNvPicPr>
            <a:picLocks noChangeAspect="1"/>
          </p:cNvPicPr>
          <p:nvPr/>
        </p:nvPicPr>
        <p:blipFill>
          <a:blip r:embed="rId1"/>
          <a:stretch>
            <a:fillRect/>
          </a:stretch>
        </p:blipFill>
        <p:spPr>
          <a:xfrm>
            <a:off x="525780" y="2781300"/>
            <a:ext cx="4922520" cy="3277235"/>
          </a:xfrm>
          <a:prstGeom prst="rect">
            <a:avLst/>
          </a:prstGeom>
        </p:spPr>
      </p:pic>
      <p:sp>
        <p:nvSpPr>
          <p:cNvPr id="10" name="文本框 9"/>
          <p:cNvSpPr txBox="1"/>
          <p:nvPr/>
        </p:nvSpPr>
        <p:spPr>
          <a:xfrm>
            <a:off x="525780" y="247713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110" name="图片 109"/>
          <p:cNvPicPr/>
          <p:nvPr/>
        </p:nvPicPr>
        <p:blipFill>
          <a:blip r:embed="rId2"/>
          <a:stretch>
            <a:fillRect/>
          </a:stretch>
        </p:blipFill>
        <p:spPr>
          <a:xfrm>
            <a:off x="5915025" y="2781300"/>
            <a:ext cx="4981575" cy="32760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But if we have a “prefiltered” version of this image, we can switch to it when we have a low res sample grid.</a:t>
            </a:r>
            <a:endParaRPr lang="en-US" altLang="zh-CN">
              <a:sym typeface="+mn-ea"/>
            </a:endParaRPr>
          </a:p>
        </p:txBody>
      </p:sp>
      <p:sp>
        <p:nvSpPr>
          <p:cNvPr id="10" name="文本框 9"/>
          <p:cNvSpPr txBox="1"/>
          <p:nvPr/>
        </p:nvSpPr>
        <p:spPr>
          <a:xfrm>
            <a:off x="525780" y="2763520"/>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5" name="图片 4" descr="image_with_grid (4)"/>
          <p:cNvPicPr>
            <a:picLocks noChangeAspect="1"/>
          </p:cNvPicPr>
          <p:nvPr/>
        </p:nvPicPr>
        <p:blipFill>
          <a:blip r:embed="rId1"/>
          <a:stretch>
            <a:fillRect/>
          </a:stretch>
        </p:blipFill>
        <p:spPr>
          <a:xfrm>
            <a:off x="601980" y="3067685"/>
            <a:ext cx="4921583" cy="3276000"/>
          </a:xfrm>
          <a:prstGeom prst="rect">
            <a:avLst/>
          </a:prstGeom>
        </p:spPr>
      </p:pic>
      <p:pic>
        <p:nvPicPr>
          <p:cNvPr id="111" name="图片 110"/>
          <p:cNvPicPr/>
          <p:nvPr/>
        </p:nvPicPr>
        <p:blipFill>
          <a:blip r:embed="rId2"/>
          <a:stretch>
            <a:fillRect/>
          </a:stretch>
        </p:blipFill>
        <p:spPr>
          <a:xfrm>
            <a:off x="6000750" y="3067685"/>
            <a:ext cx="4981575" cy="33083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Background</a:t>
            </a:r>
            <a:endParaRPr lang="en-US" altLang="zh-CN"/>
          </a:p>
        </p:txBody>
      </p:sp>
      <p:sp>
        <p:nvSpPr>
          <p:cNvPr id="3" name="内容占位符 2"/>
          <p:cNvSpPr>
            <a:spLocks noGrp="1"/>
          </p:cNvSpPr>
          <p:nvPr>
            <p:ph idx="1"/>
          </p:nvPr>
        </p:nvSpPr>
        <p:spPr/>
        <p:txBody>
          <a:bodyPr>
            <a:normAutofit lnSpcReduction="10000"/>
          </a:bodyPr>
          <a:p>
            <a:r>
              <a:rPr lang="en-US" altLang="zh-CN"/>
              <a:t>Conventional rendering techs</a:t>
            </a:r>
            <a:endParaRPr lang="en-US" altLang="zh-CN"/>
          </a:p>
          <a:p>
            <a:pPr lvl="1"/>
            <a:r>
              <a:rPr lang="en-US" altLang="zh-CN" sz="2400"/>
              <a:t>Ray tracing</a:t>
            </a:r>
            <a:endParaRPr lang="en-US" altLang="zh-CN" sz="2400"/>
          </a:p>
          <a:p>
            <a:pPr lvl="1"/>
            <a:r>
              <a:rPr lang="en-US" altLang="zh-CN"/>
              <a:t>Prefiltering</a:t>
            </a:r>
            <a:endParaRPr lang="en-US" altLang="zh-CN"/>
          </a:p>
          <a:p>
            <a:pPr lvl="1"/>
            <a:r>
              <a:rPr lang="en-US" altLang="zh-CN"/>
              <a:t>Bounding volume hierarchy (BVH)</a:t>
            </a:r>
            <a:endParaRPr lang="en-US" altLang="zh-CN"/>
          </a:p>
          <a:p>
            <a:pPr lvl="0"/>
            <a:r>
              <a:rPr lang="en-US" altLang="zh-CN"/>
              <a:t>Neural rendering techs</a:t>
            </a:r>
            <a:endParaRPr lang="en-US" altLang="zh-CN"/>
          </a:p>
          <a:p>
            <a:pPr lvl="1"/>
            <a:r>
              <a:rPr lang="en-US" altLang="zh-CN"/>
              <a:t>NeRF (Neural </a:t>
            </a:r>
            <a:r>
              <a:rPr lang="en-US" altLang="zh-CN"/>
              <a:t>Radiance Field) (2020)</a:t>
            </a:r>
            <a:endParaRPr lang="en-US" altLang="zh-CN"/>
          </a:p>
          <a:p>
            <a:pPr lvl="1"/>
            <a:r>
              <a:rPr lang="en-US" altLang="zh-CN"/>
              <a:t>Neural Radiosity (2021)</a:t>
            </a:r>
            <a:endParaRPr lang="en-US" altLang="zh-CN"/>
          </a:p>
          <a:p>
            <a:pPr lvl="1"/>
            <a:r>
              <a:rPr lang="en-US" altLang="zh-CN"/>
              <a:t>Instant-ngp (2022)</a:t>
            </a:r>
            <a:endParaRPr lang="en-US" altLang="zh-CN"/>
          </a:p>
          <a:p>
            <a:endParaRPr lang="en-US" altLang="zh-CN"/>
          </a:p>
          <a:p>
            <a:endParaRPr lang="en-US" altLang="zh-CN"/>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Side to side comparison of “Mipmaped” and “Un-Mipmaped” effects in rendering tasks.</a:t>
            </a:r>
            <a:endParaRPr lang="en-US" altLang="zh-CN">
              <a:sym typeface="+mn-ea"/>
            </a:endParaRPr>
          </a:p>
        </p:txBody>
      </p:sp>
      <p:pic>
        <p:nvPicPr>
          <p:cNvPr id="111" name="图片 110"/>
          <p:cNvPicPr/>
          <p:nvPr/>
        </p:nvPicPr>
        <p:blipFill>
          <a:blip r:embed="rId1"/>
          <a:stretch>
            <a:fillRect/>
          </a:stretch>
        </p:blipFill>
        <p:spPr>
          <a:xfrm>
            <a:off x="590550" y="2901315"/>
            <a:ext cx="4981575" cy="3456000"/>
          </a:xfrm>
          <a:prstGeom prst="rect">
            <a:avLst/>
          </a:prstGeom>
          <a:noFill/>
          <a:ln w="9525">
            <a:noFill/>
          </a:ln>
        </p:spPr>
      </p:pic>
      <p:pic>
        <p:nvPicPr>
          <p:cNvPr id="110" name="图片 109"/>
          <p:cNvPicPr/>
          <p:nvPr/>
        </p:nvPicPr>
        <p:blipFill>
          <a:blip r:embed="rId2"/>
          <a:stretch>
            <a:fillRect/>
          </a:stretch>
        </p:blipFill>
        <p:spPr>
          <a:xfrm>
            <a:off x="6070600" y="2901315"/>
            <a:ext cx="5283200" cy="3456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Facts about BVH:</a:t>
            </a:r>
            <a:endParaRPr lang="en-US" altLang="zh-CN"/>
          </a:p>
          <a:p>
            <a:pPr lvl="1"/>
            <a:r>
              <a:rPr lang="en-US" altLang="zh-CN"/>
              <a:t>It’s a data structure;</a:t>
            </a:r>
            <a:endParaRPr lang="en-US" altLang="zh-CN"/>
          </a:p>
          <a:p>
            <a:pPr lvl="1"/>
            <a:r>
              <a:rPr lang="en-US" altLang="zh-CN"/>
              <a:t>It’s for scene management;</a:t>
            </a:r>
            <a:endParaRPr lang="en-US" altLang="zh-CN"/>
          </a:p>
          <a:p>
            <a:pPr lvl="1"/>
            <a:r>
              <a:rPr lang="en-US" altLang="zh-CN"/>
              <a:t>It’s based on binary tree;</a:t>
            </a:r>
            <a:endParaRPr lang="en-US" altLang="zh-CN"/>
          </a:p>
          <a:p>
            <a:pPr lvl="1"/>
            <a:r>
              <a:rPr lang="en-US" altLang="zh-CN"/>
              <a:t>It’s based on Axis Aligned Bounding Box (AABB in short);</a:t>
            </a:r>
            <a:endParaRPr lang="en-US" altLang="zh-CN"/>
          </a:p>
          <a:p>
            <a:pPr lvl="1"/>
            <a:r>
              <a:rPr lang="en-US" altLang="zh-CN"/>
              <a:t>It’s widely used in computer graphics applications (especially ray tracing APPs)</a:t>
            </a:r>
            <a:endParaRPr lang="en-US" altLang="zh-CN"/>
          </a:p>
          <a:p>
            <a:pPr lvl="1"/>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The construction of a basic BVH tree assuming we have a 3D scene consisting of primitives (user-defined):</a:t>
            </a:r>
            <a:endParaRPr lang="en-US" altLang="zh-CN"/>
          </a:p>
          <a:p>
            <a:pPr lvl="1"/>
            <a:endParaRPr lang="en-US" altLang="zh-CN"/>
          </a:p>
          <a:p>
            <a:pPr lvl="1"/>
            <a:endParaRPr lang="en-US" altLang="zh-CN"/>
          </a:p>
        </p:txBody>
      </p:sp>
      <p:pic>
        <p:nvPicPr>
          <p:cNvPr id="113" name="图片 112"/>
          <p:cNvPicPr/>
          <p:nvPr/>
        </p:nvPicPr>
        <p:blipFill>
          <a:blip r:embed="rId1"/>
          <a:stretch>
            <a:fillRect/>
          </a:stretch>
        </p:blipFill>
        <p:spPr>
          <a:xfrm>
            <a:off x="1718310" y="3286125"/>
            <a:ext cx="8756015" cy="2722880"/>
          </a:xfrm>
          <a:prstGeom prst="rect">
            <a:avLst/>
          </a:prstGeom>
          <a:noFill/>
          <a:ln w="9525">
            <a:noFill/>
          </a:ln>
        </p:spPr>
      </p:pic>
      <p:sp>
        <p:nvSpPr>
          <p:cNvPr id="4" name="文本框 3"/>
          <p:cNvSpPr txBox="1"/>
          <p:nvPr/>
        </p:nvSpPr>
        <p:spPr>
          <a:xfrm>
            <a:off x="1718310" y="6276975"/>
            <a:ext cx="8755380" cy="368300"/>
          </a:xfrm>
          <a:prstGeom prst="rect">
            <a:avLst/>
          </a:prstGeom>
          <a:noFill/>
        </p:spPr>
        <p:txBody>
          <a:bodyPr wrap="square" rtlCol="0">
            <a:spAutoFit/>
          </a:bodyPr>
          <a:p>
            <a:pPr algn="ctr"/>
            <a:r>
              <a:rPr lang="en-US" altLang="zh-CN" b="1" i="1"/>
              <a:t>From Wikipedia</a:t>
            </a:r>
            <a:endParaRPr lang="en-US" altLang="zh-CN" b="1" i="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In basic BVHs, we split the space using the middle primitive, but it’s not always the best case.</a:t>
            </a:r>
            <a:endParaRPr lang="en-US" altLang="zh-CN"/>
          </a:p>
          <a:p>
            <a:pPr lvl="1"/>
            <a:endParaRPr lang="en-US" altLang="zh-CN"/>
          </a:p>
        </p:txBody>
      </p:sp>
      <p:pic>
        <p:nvPicPr>
          <p:cNvPr id="5" name="图片 4"/>
          <p:cNvPicPr>
            <a:picLocks noChangeAspect="1"/>
          </p:cNvPicPr>
          <p:nvPr/>
        </p:nvPicPr>
        <p:blipFill>
          <a:blip r:embed="rId1"/>
          <a:stretch>
            <a:fillRect/>
          </a:stretch>
        </p:blipFill>
        <p:spPr>
          <a:xfrm>
            <a:off x="1038225" y="3429000"/>
            <a:ext cx="9982200" cy="1782445"/>
          </a:xfrm>
          <a:prstGeom prst="rect">
            <a:avLst/>
          </a:prstGeom>
        </p:spPr>
      </p:pic>
      <p:sp>
        <p:nvSpPr>
          <p:cNvPr id="6" name="文本框 5"/>
          <p:cNvSpPr txBox="1"/>
          <p:nvPr/>
        </p:nvSpPr>
        <p:spPr>
          <a:xfrm>
            <a:off x="1038225" y="5211445"/>
            <a:ext cx="3045460" cy="368300"/>
          </a:xfrm>
          <a:prstGeom prst="rect">
            <a:avLst/>
          </a:prstGeom>
          <a:noFill/>
        </p:spPr>
        <p:txBody>
          <a:bodyPr wrap="square" rtlCol="0">
            <a:spAutoFit/>
          </a:bodyPr>
          <a:p>
            <a:pPr algn="ctr"/>
            <a:r>
              <a:rPr lang="en-US" altLang="zh-CN"/>
              <a:t>Space center as axis</a:t>
            </a:r>
            <a:endParaRPr lang="en-US" altLang="zh-CN"/>
          </a:p>
        </p:txBody>
      </p:sp>
      <p:sp>
        <p:nvSpPr>
          <p:cNvPr id="7" name="文本框 6"/>
          <p:cNvSpPr txBox="1"/>
          <p:nvPr/>
        </p:nvSpPr>
        <p:spPr>
          <a:xfrm>
            <a:off x="4487545" y="5211445"/>
            <a:ext cx="3045460" cy="368300"/>
          </a:xfrm>
          <a:prstGeom prst="rect">
            <a:avLst/>
          </a:prstGeom>
          <a:noFill/>
        </p:spPr>
        <p:txBody>
          <a:bodyPr wrap="square" rtlCol="0">
            <a:spAutoFit/>
          </a:bodyPr>
          <a:p>
            <a:pPr algn="ctr"/>
            <a:r>
              <a:rPr lang="en-US" altLang="zh-CN"/>
              <a:t>Median primitive as axis</a:t>
            </a:r>
            <a:endParaRPr lang="en-US" altLang="zh-CN"/>
          </a:p>
        </p:txBody>
      </p:sp>
      <p:sp>
        <p:nvSpPr>
          <p:cNvPr id="9" name="文本框 8"/>
          <p:cNvSpPr txBox="1"/>
          <p:nvPr/>
        </p:nvSpPr>
        <p:spPr>
          <a:xfrm>
            <a:off x="7967345" y="5211445"/>
            <a:ext cx="3045460" cy="368300"/>
          </a:xfrm>
          <a:prstGeom prst="rect">
            <a:avLst/>
          </a:prstGeom>
          <a:noFill/>
        </p:spPr>
        <p:txBody>
          <a:bodyPr wrap="square" rtlCol="0">
            <a:spAutoFit/>
          </a:bodyPr>
          <a:p>
            <a:pPr algn="ctr"/>
            <a:r>
              <a:rPr lang="en-US" altLang="zh-CN"/>
              <a:t>Good</a:t>
            </a:r>
            <a:endParaRPr lang="en-US" altLang="zh-CN"/>
          </a:p>
        </p:txBody>
      </p:sp>
      <p:sp>
        <p:nvSpPr>
          <p:cNvPr id="10" name="文本框 9"/>
          <p:cNvSpPr txBox="1"/>
          <p:nvPr/>
        </p:nvSpPr>
        <p:spPr>
          <a:xfrm>
            <a:off x="1038225" y="5687695"/>
            <a:ext cx="9982200" cy="645160"/>
          </a:xfrm>
          <a:prstGeom prst="rect">
            <a:avLst/>
          </a:prstGeom>
          <a:noFill/>
        </p:spPr>
        <p:txBody>
          <a:bodyPr wrap="square" rtlCol="0" anchor="t">
            <a:spAutoFit/>
          </a:bodyPr>
          <a:p>
            <a:pPr algn="ctr"/>
            <a:r>
              <a:rPr lang="zh-CN" altLang="en-US" b="1" i="1"/>
              <a:t>https://medium.com/@bromanz/how-to-create-awesome-accelerators-the-surface-area-heuristic-e14b5dec6160</a:t>
            </a:r>
            <a:endParaRPr lang="zh-CN" altLang="en-US" b="1"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In basic BVHs, we split the space using the middle primitive, but it’s not always the best case.</a:t>
            </a:r>
            <a:endParaRPr lang="en-US" altLang="zh-CN"/>
          </a:p>
          <a:p>
            <a:pPr lvl="1"/>
            <a:endParaRPr lang="en-US" altLang="zh-CN"/>
          </a:p>
        </p:txBody>
      </p:sp>
      <p:pic>
        <p:nvPicPr>
          <p:cNvPr id="5" name="图片 4"/>
          <p:cNvPicPr>
            <a:picLocks noChangeAspect="1"/>
          </p:cNvPicPr>
          <p:nvPr/>
        </p:nvPicPr>
        <p:blipFill>
          <a:blip r:embed="rId1"/>
          <a:stretch>
            <a:fillRect/>
          </a:stretch>
        </p:blipFill>
        <p:spPr>
          <a:xfrm>
            <a:off x="1038225" y="3429000"/>
            <a:ext cx="9982200" cy="1782445"/>
          </a:xfrm>
          <a:prstGeom prst="rect">
            <a:avLst/>
          </a:prstGeom>
        </p:spPr>
      </p:pic>
      <p:sp>
        <p:nvSpPr>
          <p:cNvPr id="6" name="文本框 5"/>
          <p:cNvSpPr txBox="1"/>
          <p:nvPr/>
        </p:nvSpPr>
        <p:spPr>
          <a:xfrm>
            <a:off x="1038225" y="5211445"/>
            <a:ext cx="3045460" cy="368300"/>
          </a:xfrm>
          <a:prstGeom prst="rect">
            <a:avLst/>
          </a:prstGeom>
          <a:noFill/>
        </p:spPr>
        <p:txBody>
          <a:bodyPr wrap="square" rtlCol="0">
            <a:spAutoFit/>
          </a:bodyPr>
          <a:p>
            <a:pPr algn="ctr"/>
            <a:r>
              <a:rPr lang="en-US" altLang="zh-CN"/>
              <a:t>Space center as axis</a:t>
            </a:r>
            <a:endParaRPr lang="en-US" altLang="zh-CN"/>
          </a:p>
        </p:txBody>
      </p:sp>
      <p:sp>
        <p:nvSpPr>
          <p:cNvPr id="7" name="文本框 6"/>
          <p:cNvSpPr txBox="1"/>
          <p:nvPr/>
        </p:nvSpPr>
        <p:spPr>
          <a:xfrm>
            <a:off x="4487545" y="5211445"/>
            <a:ext cx="3045460" cy="368300"/>
          </a:xfrm>
          <a:prstGeom prst="rect">
            <a:avLst/>
          </a:prstGeom>
          <a:noFill/>
        </p:spPr>
        <p:txBody>
          <a:bodyPr wrap="square" rtlCol="0">
            <a:spAutoFit/>
          </a:bodyPr>
          <a:p>
            <a:pPr algn="ctr"/>
            <a:r>
              <a:rPr lang="en-US" altLang="zh-CN"/>
              <a:t>Median primitive as axis</a:t>
            </a:r>
            <a:endParaRPr lang="en-US" altLang="zh-CN"/>
          </a:p>
        </p:txBody>
      </p:sp>
      <p:sp>
        <p:nvSpPr>
          <p:cNvPr id="9" name="文本框 8"/>
          <p:cNvSpPr txBox="1"/>
          <p:nvPr/>
        </p:nvSpPr>
        <p:spPr>
          <a:xfrm>
            <a:off x="7967345" y="5211445"/>
            <a:ext cx="3045460" cy="368300"/>
          </a:xfrm>
          <a:prstGeom prst="rect">
            <a:avLst/>
          </a:prstGeom>
          <a:noFill/>
        </p:spPr>
        <p:txBody>
          <a:bodyPr wrap="square" rtlCol="0">
            <a:spAutoFit/>
          </a:bodyPr>
          <a:p>
            <a:pPr algn="ctr"/>
            <a:r>
              <a:rPr lang="en-US" altLang="zh-CN"/>
              <a:t>Good</a:t>
            </a:r>
            <a:endParaRPr lang="en-US" altLang="zh-CN"/>
          </a:p>
        </p:txBody>
      </p:sp>
      <p:sp>
        <p:nvSpPr>
          <p:cNvPr id="10" name="文本框 9"/>
          <p:cNvSpPr txBox="1"/>
          <p:nvPr/>
        </p:nvSpPr>
        <p:spPr>
          <a:xfrm>
            <a:off x="1038225" y="5687695"/>
            <a:ext cx="9982200" cy="645160"/>
          </a:xfrm>
          <a:prstGeom prst="rect">
            <a:avLst/>
          </a:prstGeom>
          <a:noFill/>
        </p:spPr>
        <p:txBody>
          <a:bodyPr wrap="square" rtlCol="0" anchor="t">
            <a:spAutoFit/>
          </a:bodyPr>
          <a:p>
            <a:pPr algn="ctr"/>
            <a:r>
              <a:rPr lang="zh-CN" altLang="en-US" b="1" i="1"/>
              <a:t>https://medium.com/@bromanz/how-to-create-awesome-accelerators-the-surface-area-heuristic-e14b5dec6160</a:t>
            </a:r>
            <a:endParaRPr lang="zh-CN" altLang="en-US" b="1" i="1"/>
          </a:p>
        </p:txBody>
      </p:sp>
      <p:cxnSp>
        <p:nvCxnSpPr>
          <p:cNvPr id="4" name="直接连接符 3"/>
          <p:cNvCxnSpPr/>
          <p:nvPr/>
        </p:nvCxnSpPr>
        <p:spPr>
          <a:xfrm flipV="1">
            <a:off x="58102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404558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flipV="1">
            <a:off x="751014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Bounding Volume Hierarchy (BVH)</a:t>
            </a:r>
            <a:endParaRPr lang="zh-CN" altLang="en-US"/>
          </a:p>
        </p:txBody>
      </p:sp>
      <p:sp>
        <p:nvSpPr>
          <p:cNvPr id="3" name="内容占位符 2"/>
          <p:cNvSpPr>
            <a:spLocks noGrp="1"/>
          </p:cNvSpPr>
          <p:nvPr>
            <p:ph idx="1"/>
          </p:nvPr>
        </p:nvSpPr>
        <p:spPr/>
        <p:txBody>
          <a:bodyPr/>
          <a:p>
            <a:r>
              <a:rPr lang="en-US" altLang="zh-CN"/>
              <a:t>Researchers crave to find the best split axis when primitives are not uniformly distributed in the scene.</a:t>
            </a:r>
            <a:endParaRPr lang="en-US" altLang="zh-CN"/>
          </a:p>
          <a:p>
            <a:r>
              <a:rPr lang="en-US" altLang="zh-CN"/>
              <a:t>For example:</a:t>
            </a:r>
            <a:endParaRPr lang="en-US" altLang="zh-CN"/>
          </a:p>
          <a:p>
            <a:pPr lvl="1"/>
            <a:r>
              <a:rPr lang="en-US" altLang="zh-CN"/>
              <a:t>SAH (Surface Area Heuristic for axis finding) (</a:t>
            </a:r>
            <a:r>
              <a:rPr lang="en-US" altLang="zh-CN" b="1"/>
              <a:t>used in this paper to create a BVH</a:t>
            </a:r>
            <a:r>
              <a:rPr lang="en-US" altLang="zh-CN"/>
              <a:t>)</a:t>
            </a:r>
            <a:endParaRPr lang="en-US" altLang="zh-CN"/>
          </a:p>
          <a:p>
            <a:pPr lvl="0"/>
            <a:r>
              <a:rPr lang="en-US" altLang="zh-CN"/>
              <a:t>Outside the BVH realm, there are also many other scene management structure and tricks based on different techs:</a:t>
            </a:r>
            <a:endParaRPr lang="en-US" altLang="zh-CN"/>
          </a:p>
          <a:p>
            <a:pPr lvl="1"/>
            <a:r>
              <a:rPr lang="en-US" altLang="zh-CN"/>
              <a:t>KD-Tree</a:t>
            </a:r>
            <a:endParaRPr lang="en-US" altLang="zh-CN"/>
          </a:p>
          <a:p>
            <a:pPr lvl="1"/>
            <a:r>
              <a:rPr lang="en-US" altLang="zh-CN"/>
              <a:t>BSP (Binary Space Partitioning)</a:t>
            </a:r>
            <a:endParaRPr lang="en-US" altLang="zh-CN"/>
          </a:p>
          <a:p>
            <a:pPr lvl="1"/>
            <a:r>
              <a:rPr lang="en-US" altLang="zh-CN"/>
              <a:t>Octree (Quadtree in 2D cases)</a:t>
            </a:r>
            <a:endParaRPr lang="en-US" altLang="zh-CN"/>
          </a:p>
        </p:txBody>
      </p:sp>
      <p:sp>
        <p:nvSpPr>
          <p:cNvPr id="4" name="文本框 3"/>
          <p:cNvSpPr txBox="1"/>
          <p:nvPr/>
        </p:nvSpPr>
        <p:spPr>
          <a:xfrm>
            <a:off x="1033780" y="6177280"/>
            <a:ext cx="10320020" cy="368300"/>
          </a:xfrm>
          <a:prstGeom prst="rect">
            <a:avLst/>
          </a:prstGeom>
          <a:noFill/>
        </p:spPr>
        <p:txBody>
          <a:bodyPr wrap="square" rtlCol="0" anchor="t">
            <a:spAutoFit/>
          </a:bodyPr>
          <a:p>
            <a:pPr algn="ctr"/>
            <a:r>
              <a:rPr lang="en-US" altLang="zh-CN" b="1" i="1"/>
              <a:t>SAH: </a:t>
            </a:r>
            <a:r>
              <a:rPr lang="zh-CN" altLang="en-US" b="1" i="1"/>
              <a:t>https://link.springer.com/article/10.1007/BF01911006</a:t>
            </a:r>
            <a:endParaRPr lang="zh-CN" altLang="en-US" b="1"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NeRF (Neural Radiance Field, 2020)</a:t>
            </a:r>
            <a:endParaRPr lang="zh-CN" altLang="en-US"/>
          </a:p>
        </p:txBody>
      </p:sp>
      <p:sp>
        <p:nvSpPr>
          <p:cNvPr id="3" name="内容占位符 2"/>
          <p:cNvSpPr>
            <a:spLocks noGrp="1"/>
          </p:cNvSpPr>
          <p:nvPr>
            <p:ph idx="1"/>
          </p:nvPr>
        </p:nvSpPr>
        <p:spPr/>
        <p:txBody>
          <a:bodyPr/>
          <a:p>
            <a:r>
              <a:rPr lang="en-US" altLang="zh-CN" b="1" i="1"/>
              <a:t>NeRF: Representing Scenes as Neural Radiance Fields for View Synthesis</a:t>
            </a:r>
            <a:r>
              <a:rPr lang="en-US" altLang="zh-CN"/>
              <a:t>.</a:t>
            </a:r>
            <a:endParaRPr lang="en-US" altLang="zh-CN"/>
          </a:p>
          <a:p>
            <a:r>
              <a:rPr lang="en-US" altLang="zh-CN"/>
              <a:t>It’s based on volume rendering.</a:t>
            </a:r>
            <a:endParaRPr lang="en-US" altLang="zh-CN"/>
          </a:p>
        </p:txBody>
      </p:sp>
      <p:pic>
        <p:nvPicPr>
          <p:cNvPr id="4" name="图片 3"/>
          <p:cNvPicPr>
            <a:picLocks noChangeAspect="1"/>
          </p:cNvPicPr>
          <p:nvPr/>
        </p:nvPicPr>
        <p:blipFill>
          <a:blip r:embed="rId1"/>
          <a:stretch>
            <a:fillRect/>
          </a:stretch>
        </p:blipFill>
        <p:spPr>
          <a:xfrm>
            <a:off x="1708150" y="3843020"/>
            <a:ext cx="8775700" cy="914400"/>
          </a:xfrm>
          <a:prstGeom prst="rect">
            <a:avLst/>
          </a:prstGeom>
        </p:spPr>
      </p:pic>
      <p:sp>
        <p:nvSpPr>
          <p:cNvPr id="6" name="文本框 5"/>
          <p:cNvSpPr txBox="1"/>
          <p:nvPr/>
        </p:nvSpPr>
        <p:spPr>
          <a:xfrm>
            <a:off x="1708150" y="4871720"/>
            <a:ext cx="8775700" cy="1198880"/>
          </a:xfrm>
          <a:prstGeom prst="rect">
            <a:avLst/>
          </a:prstGeom>
          <a:noFill/>
        </p:spPr>
        <p:txBody>
          <a:bodyPr wrap="square" rtlCol="0">
            <a:spAutoFit/>
          </a:bodyPr>
          <a:p>
            <a:pPr algn="ctr"/>
            <a:r>
              <a:rPr b="1" i="1"/>
              <a:t>Ben Mildenhall, Pratul P. Srinivasan, Matthew Tancik, Jonathan T. Barron, Ravi Ramamoorthi, and Ren Ng. 2021. NeRF: representing scenes as neural radiance fields for view synthesis. Commun. ACM 65, 1 (January 2022), 99–106. https://doi.org/10.1145/3503250</a:t>
            </a:r>
            <a:endParaRPr b="1"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Neural Radiosity (2021)</a:t>
            </a:r>
            <a:endParaRPr lang="zh-CN" altLang="en-US"/>
          </a:p>
        </p:txBody>
      </p:sp>
      <p:sp>
        <p:nvSpPr>
          <p:cNvPr id="3" name="内容占位符 2"/>
          <p:cNvSpPr>
            <a:spLocks noGrp="1"/>
          </p:cNvSpPr>
          <p:nvPr>
            <p:ph idx="1"/>
          </p:nvPr>
        </p:nvSpPr>
        <p:spPr/>
        <p:txBody>
          <a:bodyPr/>
          <a:p>
            <a:r>
              <a:rPr lang="en-US" altLang="zh-CN"/>
              <a:t>It take the idea from an old technique called “Radiosity”, the insight is that: Based on the rendering equation, the scene has a final state in which every surface point on every incoming and outgoing directions will follow the rendering equation.</a:t>
            </a:r>
            <a:endParaRPr lang="en-US" altLang="zh-CN"/>
          </a:p>
        </p:txBody>
      </p:sp>
      <p:cxnSp>
        <p:nvCxnSpPr>
          <p:cNvPr id="7" name="直接连接符 6"/>
          <p:cNvCxnSpPr/>
          <p:nvPr/>
        </p:nvCxnSpPr>
        <p:spPr>
          <a:xfrm>
            <a:off x="2837180" y="4380230"/>
            <a:ext cx="1047750" cy="0"/>
          </a:xfrm>
          <a:prstGeom prst="line">
            <a:avLst/>
          </a:prstGeom>
          <a:ln w="38100">
            <a:solidFill>
              <a:schemeClr val="accent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4154805" y="4383405"/>
            <a:ext cx="5216525" cy="0"/>
          </a:xfrm>
          <a:prstGeom prst="line">
            <a:avLst/>
          </a:prstGeom>
          <a:ln w="38100">
            <a:solidFill>
              <a:schemeClr val="accent6"/>
            </a:solidFill>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2837180" y="4422140"/>
            <a:ext cx="1047750" cy="368300"/>
          </a:xfrm>
          <a:prstGeom prst="rect">
            <a:avLst/>
          </a:prstGeom>
          <a:noFill/>
        </p:spPr>
        <p:txBody>
          <a:bodyPr wrap="square" rtlCol="0">
            <a:spAutoFit/>
          </a:bodyPr>
          <a:p>
            <a:pPr algn="ctr"/>
            <a:r>
              <a:rPr lang="en-US" altLang="zh-CN">
                <a:solidFill>
                  <a:schemeClr val="accent1"/>
                </a:solidFill>
              </a:rPr>
              <a:t>LHS</a:t>
            </a:r>
            <a:endParaRPr lang="en-US" altLang="zh-CN">
              <a:solidFill>
                <a:schemeClr val="accent1"/>
              </a:solidFill>
            </a:endParaRPr>
          </a:p>
        </p:txBody>
      </p:sp>
      <p:sp>
        <p:nvSpPr>
          <p:cNvPr id="10" name="文本框 9"/>
          <p:cNvSpPr txBox="1"/>
          <p:nvPr/>
        </p:nvSpPr>
        <p:spPr>
          <a:xfrm>
            <a:off x="4154805" y="4428490"/>
            <a:ext cx="5216525" cy="368300"/>
          </a:xfrm>
          <a:prstGeom prst="rect">
            <a:avLst/>
          </a:prstGeom>
          <a:noFill/>
        </p:spPr>
        <p:txBody>
          <a:bodyPr wrap="square" rtlCol="0">
            <a:spAutoFit/>
          </a:bodyPr>
          <a:p>
            <a:pPr algn="ctr"/>
            <a:r>
              <a:rPr lang="en-US" altLang="zh-CN">
                <a:solidFill>
                  <a:schemeClr val="accent6"/>
                </a:solidFill>
              </a:rPr>
              <a:t>RHS</a:t>
            </a:r>
            <a:endParaRPr lang="en-US" altLang="zh-CN">
              <a:solidFill>
                <a:schemeClr val="accent6"/>
              </a:solidFill>
            </a:endParaRPr>
          </a:p>
        </p:txBody>
      </p:sp>
      <p:sp>
        <p:nvSpPr>
          <p:cNvPr id="11" name="文本框 10"/>
          <p:cNvSpPr txBox="1"/>
          <p:nvPr/>
        </p:nvSpPr>
        <p:spPr>
          <a:xfrm>
            <a:off x="1516380" y="5062855"/>
            <a:ext cx="9159240" cy="583565"/>
          </a:xfrm>
          <a:prstGeom prst="rect">
            <a:avLst/>
          </a:prstGeom>
          <a:noFill/>
        </p:spPr>
        <p:txBody>
          <a:bodyPr wrap="square" rtlCol="0">
            <a:spAutoFit/>
          </a:bodyPr>
          <a:p>
            <a:pPr algn="ctr"/>
            <a:r>
              <a:rPr lang="en-US" altLang="zh-CN" sz="3200" b="1"/>
              <a:t>LHS equals to RHS on every surface point and ω</a:t>
            </a:r>
            <a:r>
              <a:rPr lang="en-US" altLang="zh-CN" sz="3200" b="1" baseline="-25000"/>
              <a:t>i</a:t>
            </a:r>
            <a:r>
              <a:rPr lang="en-US" altLang="zh-CN" sz="3200" b="1"/>
              <a:t>, ω</a:t>
            </a:r>
            <a:r>
              <a:rPr lang="en-US" altLang="zh-CN" sz="3200" b="1" baseline="-25000"/>
              <a:t>o</a:t>
            </a:r>
            <a:r>
              <a:rPr lang="en-US" altLang="zh-CN" sz="3200" b="1"/>
              <a:t>!</a:t>
            </a:r>
            <a:endParaRPr lang="en-US" altLang="zh-CN" sz="3200" b="1"/>
          </a:p>
        </p:txBody>
      </p:sp>
      <p:sp>
        <p:nvSpPr>
          <p:cNvPr id="13" name="文本框 12"/>
          <p:cNvSpPr txBox="1"/>
          <p:nvPr/>
        </p:nvSpPr>
        <p:spPr>
          <a:xfrm>
            <a:off x="445135" y="5912485"/>
            <a:ext cx="11301730" cy="645160"/>
          </a:xfrm>
          <a:prstGeom prst="rect">
            <a:avLst/>
          </a:prstGeom>
          <a:noFill/>
        </p:spPr>
        <p:txBody>
          <a:bodyPr wrap="square" rtlCol="0">
            <a:spAutoFit/>
          </a:bodyPr>
          <a:p>
            <a:pPr algn="ctr"/>
            <a:r>
              <a:rPr lang="zh-CN" altLang="en-US" b="1" i="1"/>
              <a:t>Saeed Hadadan, Shuhong Chen, and Matthias Zwicker. 2021. Neural radiosity. ACM Trans. Graph. 40, 6, Article 236 (December 2021), 11 pages. https://doi.org/10.1145/3478513.3480569</a:t>
            </a:r>
            <a:endParaRPr lang="zh-CN" altLang="en-US" b="1" i="1"/>
          </a:p>
        </p:txBody>
      </p:sp>
      <p:graphicFrame>
        <p:nvGraphicFramePr>
          <p:cNvPr id="14" name="对象 -2147482603"/>
          <p:cNvGraphicFramePr>
            <a:graphicFrameLocks noChangeAspect="1"/>
          </p:cNvGraphicFramePr>
          <p:nvPr/>
        </p:nvGraphicFramePr>
        <p:xfrm>
          <a:off x="2845435" y="3668395"/>
          <a:ext cx="6468745" cy="669925"/>
        </p:xfrm>
        <a:graphic>
          <a:graphicData uri="http://schemas.openxmlformats.org/presentationml/2006/ole">
            <mc:AlternateContent xmlns:mc="http://schemas.openxmlformats.org/markup-compatibility/2006">
              <mc:Choice xmlns:v="urn:schemas-microsoft-com:vml" Requires="v">
                <p:oleObj spid="_x0000_s15" name="" r:id="rId1" imgW="3556000" imgH="368300" progId="Equation.KSEE3">
                  <p:embed/>
                </p:oleObj>
              </mc:Choice>
              <mc:Fallback>
                <p:oleObj name="" r:id="rId1" imgW="3556000" imgH="368300" progId="Equation.KSEE3">
                  <p:embed/>
                  <p:pic>
                    <p:nvPicPr>
                      <p:cNvPr id="0" name="图片 3075"/>
                      <p:cNvPicPr/>
                      <p:nvPr/>
                    </p:nvPicPr>
                    <p:blipFill>
                      <a:blip r:embed="rId2"/>
                      <a:stretch>
                        <a:fillRect/>
                      </a:stretch>
                    </p:blipFill>
                    <p:spPr>
                      <a:xfrm>
                        <a:off x="2845435" y="3668395"/>
                        <a:ext cx="6468745" cy="669925"/>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Instant-</a:t>
            </a:r>
            <a:r>
              <a:rPr lang="en-US" altLang="zh-CN">
                <a:sym typeface="+mn-ea"/>
              </a:rPr>
              <a:t>NGP (2022)</a:t>
            </a:r>
            <a:endParaRPr lang="zh-CN" altLang="en-US"/>
          </a:p>
        </p:txBody>
      </p:sp>
      <p:sp>
        <p:nvSpPr>
          <p:cNvPr id="3" name="内容占位符 2"/>
          <p:cNvSpPr>
            <a:spLocks noGrp="1"/>
          </p:cNvSpPr>
          <p:nvPr>
            <p:ph idx="1"/>
          </p:nvPr>
        </p:nvSpPr>
        <p:spPr/>
        <p:txBody>
          <a:bodyPr/>
          <a:p>
            <a:r>
              <a:rPr lang="en-US" altLang="zh-CN"/>
              <a:t>It add a </a:t>
            </a:r>
            <a:r>
              <a:rPr lang="en-US" altLang="zh-CN" b="1"/>
              <a:t>learnt cache</a:t>
            </a:r>
            <a:r>
              <a:rPr lang="en-US" altLang="zh-CN" b="1" i="1"/>
              <a:t> </a:t>
            </a:r>
            <a:r>
              <a:rPr lang="en-US" altLang="zh-CN"/>
              <a:t>on top of NeRF to make the training and rendering faster.</a:t>
            </a:r>
            <a:endParaRPr lang="en-US" altLang="zh-CN"/>
          </a:p>
          <a:p>
            <a:r>
              <a:rPr lang="en-US" altLang="zh-CN"/>
              <a:t>The </a:t>
            </a:r>
            <a:r>
              <a:rPr lang="en-US" altLang="zh-CN" b="1"/>
              <a:t>learnt cache </a:t>
            </a:r>
            <a:r>
              <a:rPr lang="en-US" altLang="zh-CN"/>
              <a:t>is </a:t>
            </a:r>
            <a:r>
              <a:rPr lang="en-US" altLang="zh-CN" b="1">
                <a:sym typeface="+mn-ea"/>
              </a:rPr>
              <a:t>multiresolution hash grid.</a:t>
            </a:r>
            <a:endParaRPr lang="en-US" altLang="zh-CN"/>
          </a:p>
        </p:txBody>
      </p:sp>
      <p:pic>
        <p:nvPicPr>
          <p:cNvPr id="4" name="图片 3"/>
          <p:cNvPicPr>
            <a:picLocks noChangeAspect="1"/>
          </p:cNvPicPr>
          <p:nvPr/>
        </p:nvPicPr>
        <p:blipFill>
          <a:blip r:embed="rId1"/>
          <a:stretch>
            <a:fillRect/>
          </a:stretch>
        </p:blipFill>
        <p:spPr>
          <a:xfrm>
            <a:off x="2021840" y="3314700"/>
            <a:ext cx="8148320" cy="2830830"/>
          </a:xfrm>
          <a:prstGeom prst="rect">
            <a:avLst/>
          </a:prstGeom>
        </p:spPr>
      </p:pic>
      <p:sp>
        <p:nvSpPr>
          <p:cNvPr id="5" name="文本框 4"/>
          <p:cNvSpPr txBox="1"/>
          <p:nvPr/>
        </p:nvSpPr>
        <p:spPr>
          <a:xfrm>
            <a:off x="-635" y="6177280"/>
            <a:ext cx="12193270" cy="645160"/>
          </a:xfrm>
          <a:prstGeom prst="rect">
            <a:avLst/>
          </a:prstGeom>
          <a:noFill/>
        </p:spPr>
        <p:txBody>
          <a:bodyPr wrap="square" rtlCol="0" anchor="t">
            <a:spAutoFit/>
          </a:bodyPr>
          <a:p>
            <a:pPr algn="ctr"/>
            <a:r>
              <a:rPr lang="zh-CN" altLang="en-US" b="1" i="1"/>
              <a:t>Thomas Müller, Alex Evans, Christoph Schied, and Alexander Keller. 2022. Instant neural graphics primitives with a multiresolution hash encoding. ACM Trans. Graph. 41, 4, Article 102 (July 2022), 15 pages.</a:t>
            </a:r>
            <a:endParaRPr lang="zh-CN" altLang="en-US" b="1"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Methods</a:t>
            </a:r>
            <a:endParaRPr lang="en-US" altLang="zh-CN"/>
          </a:p>
        </p:txBody>
      </p:sp>
      <p:sp>
        <p:nvSpPr>
          <p:cNvPr id="3" name="内容占位符 2"/>
          <p:cNvSpPr>
            <a:spLocks noGrp="1"/>
          </p:cNvSpPr>
          <p:nvPr>
            <p:ph idx="1"/>
          </p:nvPr>
        </p:nvSpPr>
        <p:spPr/>
        <p:txBody>
          <a:bodyPr/>
          <a:p>
            <a:r>
              <a:rPr lang="en-US" altLang="zh-CN" b="1"/>
              <a:t>A </a:t>
            </a:r>
            <a:r>
              <a:rPr lang="zh-CN" altLang="en-US" b="1"/>
              <a:t>learnt representation for 3D surfaces</a:t>
            </a:r>
            <a:r>
              <a:rPr lang="zh-CN" altLang="en-US"/>
              <a:t> with</a:t>
            </a:r>
            <a:r>
              <a:rPr lang="en-US" altLang="zh-CN"/>
              <a:t> </a:t>
            </a:r>
            <a:r>
              <a:rPr lang="zh-CN" altLang="en-US"/>
              <a:t>support for </a:t>
            </a:r>
            <a:r>
              <a:rPr lang="zh-CN" altLang="en-US" b="1"/>
              <a:t>efficient ray-intersection queries</a:t>
            </a:r>
            <a:r>
              <a:rPr lang="en-US" altLang="zh-CN" b="1"/>
              <a:t> (generally, they use BVH to achieve this goal)</a:t>
            </a:r>
            <a:r>
              <a:rPr lang="zh-CN" altLang="en-US"/>
              <a:t>.</a:t>
            </a:r>
            <a:endParaRPr lang="en-US" altLang="zh-CN"/>
          </a:p>
          <a:p>
            <a:pPr lvl="0"/>
            <a:r>
              <a:rPr lang="en-US" altLang="zh-CN"/>
              <a:t>Intuitively, we have a model</a:t>
            </a:r>
            <a:r>
              <a:rPr lang="en-US" altLang="zh-CN" b="1" i="1"/>
              <a:t> M </a:t>
            </a:r>
            <a:r>
              <a:rPr lang="en-US" altLang="zh-CN"/>
              <a:t>that inplicitly represent the 3D scene, then based on </a:t>
            </a:r>
            <a:r>
              <a:rPr lang="en-US" altLang="zh-CN" b="1" i="1"/>
              <a:t>M</a:t>
            </a:r>
            <a:r>
              <a:rPr lang="en-US" altLang="zh-CN"/>
              <a:t>, the rendering task could be:</a:t>
            </a:r>
            <a:endParaRPr lang="en-US" altLang="zh-CN"/>
          </a:p>
          <a:p>
            <a:pPr lvl="1"/>
            <a:r>
              <a:rPr lang="en-US" altLang="zh-CN"/>
              <a:t>Generate inputs for </a:t>
            </a:r>
            <a:r>
              <a:rPr lang="en-US" altLang="zh-CN" b="1" i="1"/>
              <a:t>M</a:t>
            </a:r>
            <a:r>
              <a:rPr lang="en-US" altLang="zh-CN"/>
              <a:t>;</a:t>
            </a:r>
            <a:endParaRPr lang="en-US" altLang="zh-CN"/>
          </a:p>
          <a:p>
            <a:pPr lvl="1"/>
            <a:r>
              <a:rPr lang="en-US" altLang="zh-CN"/>
              <a:t>Use inputs to evaluate/infer </a:t>
            </a:r>
            <a:r>
              <a:rPr lang="en-US" altLang="zh-CN" b="1" i="1"/>
              <a:t>M</a:t>
            </a:r>
            <a:r>
              <a:rPr lang="en-US" altLang="zh-CN"/>
              <a:t>;</a:t>
            </a:r>
            <a:endParaRPr lang="en-US" altLang="zh-CN"/>
          </a:p>
          <a:p>
            <a:pPr lvl="1"/>
            <a:r>
              <a:rPr lang="en-US" altLang="zh-CN"/>
              <a:t>Render image based on infered information</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Like rasterization, ray tracing is a technique for rendering a 3D scene to a 2D image.</a:t>
            </a:r>
            <a:endParaRPr lang="en-US" altLang="zh-CN"/>
          </a:p>
          <a:p>
            <a:r>
              <a:rPr lang="en-US" altLang="zh-CN"/>
              <a:t>Ray tracing methods can be divided into simple ones and advanced ones.</a:t>
            </a:r>
            <a:endParaRPr lang="en-US" altLang="zh-CN"/>
          </a:p>
          <a:p>
            <a:endParaRPr lang="en-US" altLang="zh-CN"/>
          </a:p>
          <a:p>
            <a:endParaRPr lang="en-US" altLang="zh-CN"/>
          </a:p>
          <a:p>
            <a:endParaRPr lang="en-US" altLang="zh-CN"/>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3" name="内容占位符 2"/>
          <p:cNvSpPr>
            <a:spLocks noGrp="1"/>
          </p:cNvSpPr>
          <p:nvPr>
            <p:ph idx="1"/>
          </p:nvPr>
        </p:nvSpPr>
        <p:spPr/>
        <p:txBody>
          <a:bodyPr/>
          <a:p>
            <a:r>
              <a:rPr lang="en-US" altLang="zh-CN"/>
              <a:t>Steps (for now):</a:t>
            </a:r>
            <a:endParaRPr lang="en-US" altLang="zh-CN"/>
          </a:p>
          <a:p>
            <a:pPr lvl="1"/>
            <a:r>
              <a:rPr lang="en-US" altLang="zh-CN"/>
              <a:t>Prepare a 3D scene </a:t>
            </a:r>
            <a:r>
              <a:rPr lang="en-US" altLang="zh-CN" b="1" i="1"/>
              <a:t>S</a:t>
            </a:r>
            <a:r>
              <a:rPr lang="en-US" altLang="zh-CN"/>
              <a:t> (triangular mesh/...);</a:t>
            </a:r>
            <a:endParaRPr lang="en-US" altLang="zh-CN"/>
          </a:p>
          <a:p>
            <a:pPr lvl="1"/>
            <a:r>
              <a:rPr lang="en-US" altLang="zh-CN"/>
              <a:t>Prepare a MLP;</a:t>
            </a:r>
            <a:endParaRPr lang="en-US" altLang="zh-CN"/>
          </a:p>
          <a:p>
            <a:pPr lvl="1"/>
            <a:r>
              <a:rPr lang="en-US" altLang="zh-CN"/>
              <a:t>Construct a conventional BVH </a:t>
            </a:r>
            <a:r>
              <a:rPr lang="en-US" altLang="zh-CN" b="1" i="1"/>
              <a:t>Acc </a:t>
            </a:r>
            <a:r>
              <a:rPr lang="en-US" altLang="zh-CN"/>
              <a:t>(SAH is used in the paper) based on </a:t>
            </a:r>
            <a:r>
              <a:rPr lang="en-US" altLang="zh-CN" b="1" i="1"/>
              <a:t>S</a:t>
            </a:r>
            <a:r>
              <a:rPr lang="en-US" altLang="zh-CN"/>
              <a:t>;</a:t>
            </a:r>
            <a:endParaRPr lang="en-US" altLang="zh-CN"/>
          </a:p>
          <a:p>
            <a:pPr lvl="1"/>
            <a:r>
              <a:rPr lang="en-US" altLang="zh-CN"/>
              <a:t>Construct a ray </a:t>
            </a:r>
            <a:r>
              <a:rPr lang="en-US" altLang="zh-CN" b="1" i="1"/>
              <a:t>R = </a:t>
            </a:r>
            <a:r>
              <a:rPr lang="en-US" altLang="zh-CN" b="1"/>
              <a:t>(</a:t>
            </a:r>
            <a:r>
              <a:rPr lang="en-US" altLang="zh-CN" b="1" i="1"/>
              <a:t>o</a:t>
            </a:r>
            <a:r>
              <a:rPr lang="en-US" altLang="zh-CN" b="1"/>
              <a:t>, </a:t>
            </a:r>
            <a:r>
              <a:rPr lang="en-US" altLang="zh-CN" b="1" i="1"/>
              <a:t>d</a:t>
            </a:r>
            <a:r>
              <a:rPr lang="en-US" altLang="zh-CN" b="1"/>
              <a:t>)</a:t>
            </a:r>
            <a:r>
              <a:rPr lang="en-US" altLang="zh-CN"/>
              <a:t>;</a:t>
            </a:r>
            <a:endParaRPr lang="en-US" altLang="zh-CN"/>
          </a:p>
          <a:p>
            <a:pPr lvl="1"/>
            <a:r>
              <a:rPr lang="en-US" altLang="zh-CN"/>
              <a:t>Do ray intersection test for </a:t>
            </a:r>
            <a:r>
              <a:rPr lang="en-US" altLang="zh-CN" b="1" i="1"/>
              <a:t>R</a:t>
            </a:r>
            <a:r>
              <a:rPr lang="en-US" altLang="zh-CN"/>
              <a:t> and </a:t>
            </a:r>
            <a:r>
              <a:rPr lang="en-US" altLang="zh-CN" b="1" i="1"/>
              <a:t>Acc</a:t>
            </a:r>
            <a:r>
              <a:rPr lang="en-US" altLang="zh-CN"/>
              <a:t>;</a:t>
            </a:r>
            <a:endParaRPr lang="en-US" altLang="zh-CN"/>
          </a:p>
          <a:p>
            <a:pPr lvl="2"/>
            <a:r>
              <a:rPr lang="en-US" altLang="zh-CN"/>
              <a:t>Sample along the ray using stratified sampling, and get </a:t>
            </a:r>
            <a:r>
              <a:rPr lang="en-US" altLang="zh-CN" b="1" i="1"/>
              <a:t>P </a:t>
            </a:r>
            <a:r>
              <a:rPr lang="en-US" altLang="zh-CN" b="1"/>
              <a:t>=</a:t>
            </a:r>
            <a:r>
              <a:rPr lang="en-US" altLang="zh-CN" b="1" i="1"/>
              <a:t> </a:t>
            </a:r>
            <a:r>
              <a:rPr lang="en-US" altLang="zh-CN" b="1"/>
              <a:t>{</a:t>
            </a:r>
            <a:r>
              <a:rPr lang="en-US" altLang="zh-CN" b="1" i="1"/>
              <a:t>p</a:t>
            </a:r>
            <a:r>
              <a:rPr lang="en-US" altLang="zh-CN" b="1" i="1" baseline="-25000"/>
              <a:t>1</a:t>
            </a:r>
            <a:r>
              <a:rPr lang="en-US" altLang="zh-CN" b="1"/>
              <a:t>, </a:t>
            </a:r>
            <a:r>
              <a:rPr lang="en-US" altLang="zh-CN" b="1" i="1"/>
              <a:t>p</a:t>
            </a:r>
            <a:r>
              <a:rPr lang="en-US" altLang="zh-CN" b="1" i="1" baseline="-25000"/>
              <a:t>2</a:t>
            </a:r>
            <a:r>
              <a:rPr lang="en-US" altLang="zh-CN" b="1"/>
              <a:t>, </a:t>
            </a:r>
            <a:r>
              <a:rPr lang="en-US" altLang="zh-CN" b="1" i="1"/>
              <a:t>p</a:t>
            </a:r>
            <a:r>
              <a:rPr lang="en-US" altLang="zh-CN" b="1" i="1" baseline="-25000"/>
              <a:t>3</a:t>
            </a:r>
            <a:r>
              <a:rPr lang="en-US" altLang="zh-CN" b="1"/>
              <a:t>, ...}</a:t>
            </a:r>
            <a:r>
              <a:rPr lang="en-US" altLang="zh-CN"/>
              <a:t>;</a:t>
            </a:r>
            <a:endParaRPr lang="en-US" altLang="zh-CN"/>
          </a:p>
          <a:p>
            <a:pPr lvl="2"/>
            <a:r>
              <a:rPr lang="en-US" altLang="zh-CN"/>
              <a:t>For each </a:t>
            </a:r>
            <a:r>
              <a:rPr lang="en-US" altLang="zh-CN" b="1" i="1"/>
              <a:t>p</a:t>
            </a:r>
            <a:r>
              <a:rPr lang="en-US" altLang="zh-CN" b="1" i="1" baseline="-25000"/>
              <a:t>i </a:t>
            </a:r>
            <a:r>
              <a:rPr lang="en-US" altLang="zh-CN"/>
              <a:t>in </a:t>
            </a:r>
            <a:r>
              <a:rPr lang="en-US" altLang="zh-CN" b="1" i="1"/>
              <a:t>P</a:t>
            </a:r>
            <a:r>
              <a:rPr lang="en-US" altLang="zh-CN"/>
              <a:t>, query the underlying </a:t>
            </a:r>
            <a:r>
              <a:rPr lang="en-US" altLang="zh-CN" b="1"/>
              <a:t>multi-res hash grid </a:t>
            </a:r>
            <a:r>
              <a:rPr lang="en-US" altLang="zh-CN"/>
              <a:t>for feature vectors </a:t>
            </a:r>
            <a:r>
              <a:rPr lang="en-US" altLang="zh-CN" b="1" i="1"/>
              <a:t>F </a:t>
            </a:r>
            <a:r>
              <a:rPr lang="en-US" altLang="zh-CN" b="1"/>
              <a:t>=</a:t>
            </a:r>
            <a:r>
              <a:rPr lang="en-US" altLang="zh-CN" b="1" i="1"/>
              <a:t> </a:t>
            </a:r>
            <a:r>
              <a:rPr lang="en-US" altLang="zh-CN" b="1"/>
              <a:t>{...}</a:t>
            </a:r>
            <a:r>
              <a:rPr lang="en-US" altLang="zh-CN"/>
              <a:t>;</a:t>
            </a:r>
            <a:endParaRPr lang="en-US" altLang="zh-CN"/>
          </a:p>
          <a:p>
            <a:pPr lvl="2"/>
            <a:r>
              <a:rPr lang="en-US" altLang="zh-CN"/>
              <a:t>Concatenate F as the input of MLP;</a:t>
            </a:r>
            <a:endParaRPr lang="en-US" altLang="zh-CN"/>
          </a:p>
          <a:p>
            <a:pPr lvl="2"/>
            <a:r>
              <a:rPr lang="en-US" altLang="zh-CN"/>
              <a:t>Evaluate MLP, get output (various information that is needed for rendering)</a:t>
            </a:r>
            <a:endParaRPr lang="en-US" altLang="zh-CN"/>
          </a:p>
          <a:p>
            <a:pPr lvl="2"/>
            <a:endParaRPr lang="en-US" altLang="zh-CN"/>
          </a:p>
        </p:txBody>
      </p:sp>
      <p:sp>
        <p:nvSpPr>
          <p:cNvPr id="5" name="矩形 4"/>
          <p:cNvSpPr/>
          <p:nvPr/>
        </p:nvSpPr>
        <p:spPr>
          <a:xfrm>
            <a:off x="8982075" y="998855"/>
            <a:ext cx="1952625" cy="11239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flipV="1">
            <a:off x="8016875" y="897255"/>
            <a:ext cx="3705225" cy="1225550"/>
          </a:xfrm>
          <a:prstGeom prst="line">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11636375" y="938530"/>
            <a:ext cx="410210" cy="368300"/>
          </a:xfrm>
          <a:prstGeom prst="rect">
            <a:avLst/>
          </a:prstGeom>
          <a:noFill/>
        </p:spPr>
        <p:txBody>
          <a:bodyPr wrap="square" rtlCol="0">
            <a:spAutoFit/>
          </a:bodyPr>
          <a:p>
            <a:r>
              <a:rPr lang="en-US" altLang="zh-CN" b="1" i="1"/>
              <a:t>R</a:t>
            </a:r>
            <a:endParaRPr lang="en-US" altLang="zh-CN" b="1" i="1"/>
          </a:p>
        </p:txBody>
      </p:sp>
      <p:sp>
        <p:nvSpPr>
          <p:cNvPr id="8" name="椭圆 7"/>
          <p:cNvSpPr/>
          <p:nvPr/>
        </p:nvSpPr>
        <p:spPr>
          <a:xfrm>
            <a:off x="8931275" y="174180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10877550" y="110680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9582150" y="153225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10258425" y="1306830"/>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五角星 11"/>
          <p:cNvSpPr/>
          <p:nvPr/>
        </p:nvSpPr>
        <p:spPr>
          <a:xfrm>
            <a:off x="9226550" y="1598930"/>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五角星 12"/>
          <p:cNvSpPr/>
          <p:nvPr/>
        </p:nvSpPr>
        <p:spPr>
          <a:xfrm>
            <a:off x="9896475" y="1379855"/>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五角星 13"/>
          <p:cNvSpPr/>
          <p:nvPr/>
        </p:nvSpPr>
        <p:spPr>
          <a:xfrm>
            <a:off x="10534650" y="1163955"/>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606665" y="2122805"/>
            <a:ext cx="673735" cy="368300"/>
          </a:xfrm>
          <a:prstGeom prst="rect">
            <a:avLst/>
          </a:prstGeom>
          <a:noFill/>
        </p:spPr>
        <p:txBody>
          <a:bodyPr wrap="square" rtlCol="0">
            <a:spAutoFit/>
          </a:bodyPr>
          <a:p>
            <a:r>
              <a:rPr lang="en-US" altLang="zh-CN" b="1" i="1"/>
              <a:t>eye</a:t>
            </a:r>
            <a:endParaRPr lang="en-US" altLang="zh-CN" b="1" i="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Their pipeline. This is actually the overall pipeline of their method, which is viable. However, as they state in the paper, just doing stratified point sampling along the ray have performance issues.</a:t>
            </a:r>
            <a:endParaRPr lang="en-US" altLang="zh-CN"/>
          </a:p>
          <a:p>
            <a:r>
              <a:rPr lang="en-US" altLang="zh-CN"/>
              <a:t>Because, if we see the actual geometry surface as the signals that the model want to learn, then the closer the sampled points is with the actual surface position, the better quality the trained model will be.</a:t>
            </a:r>
            <a:endParaRPr lang="en-US" altLang="zh-CN"/>
          </a:p>
        </p:txBody>
      </p:sp>
      <p:pic>
        <p:nvPicPr>
          <p:cNvPr id="18" name="内容占位符 3"/>
          <p:cNvPicPr>
            <a:picLocks noChangeAspect="1"/>
          </p:cNvPicPr>
          <p:nvPr/>
        </p:nvPicPr>
        <p:blipFill>
          <a:blip r:embed="rId1"/>
          <a:stretch>
            <a:fillRect/>
          </a:stretch>
        </p:blipFill>
        <p:spPr>
          <a:xfrm>
            <a:off x="4018915" y="4364990"/>
            <a:ext cx="4154170" cy="23933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b="1"/>
              <a:t>Refinement decision:</a:t>
            </a:r>
            <a:r>
              <a:rPr lang="en-US" altLang="zh-CN"/>
              <a:t> Let the sampled points get as close as possible to the actuall intersection points.</a:t>
            </a:r>
            <a:endParaRPr lang="en-US" altLang="zh-CN"/>
          </a:p>
          <a:p>
            <a:r>
              <a:rPr lang="en-US" altLang="zh-CN"/>
              <a:t>One way to do this is that: make leaf nodes of the BVH smaller.</a:t>
            </a:r>
            <a:endParaRPr lang="en-US" altLang="zh-CN"/>
          </a:p>
        </p:txBody>
      </p:sp>
      <p:sp>
        <p:nvSpPr>
          <p:cNvPr id="3" name="矩形 2"/>
          <p:cNvSpPr/>
          <p:nvPr/>
        </p:nvSpPr>
        <p:spPr>
          <a:xfrm>
            <a:off x="2760980" y="4019550"/>
            <a:ext cx="2200275" cy="12382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solidFill>
                <a:schemeClr val="tx1"/>
              </a:solidFill>
            </a:endParaRPr>
          </a:p>
        </p:txBody>
      </p:sp>
      <p:sp>
        <p:nvSpPr>
          <p:cNvPr id="5" name="等腰三角形 4"/>
          <p:cNvSpPr/>
          <p:nvPr/>
        </p:nvSpPr>
        <p:spPr>
          <a:xfrm>
            <a:off x="2760980" y="4752975"/>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等腰三角形 5"/>
          <p:cNvSpPr/>
          <p:nvPr/>
        </p:nvSpPr>
        <p:spPr>
          <a:xfrm>
            <a:off x="4342130" y="4019550"/>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等腰三角形 6"/>
          <p:cNvSpPr/>
          <p:nvPr/>
        </p:nvSpPr>
        <p:spPr>
          <a:xfrm>
            <a:off x="4342130" y="4752975"/>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等腰三角形 8"/>
          <p:cNvSpPr/>
          <p:nvPr/>
        </p:nvSpPr>
        <p:spPr>
          <a:xfrm>
            <a:off x="3551555" y="4386580"/>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p:nvPr/>
        </p:nvCxnSpPr>
        <p:spPr>
          <a:xfrm>
            <a:off x="1922780" y="3738245"/>
            <a:ext cx="3609975" cy="1938655"/>
          </a:xfrm>
          <a:prstGeom prst="straightConnector1">
            <a:avLst/>
          </a:prstGeom>
          <a:ln w="28575">
            <a:solidFill>
              <a:schemeClr val="accent6"/>
            </a:solidFill>
            <a:tailEnd type="arrow"/>
          </a:ln>
        </p:spPr>
        <p:style>
          <a:lnRef idx="2">
            <a:schemeClr val="accent1"/>
          </a:lnRef>
          <a:fillRef idx="0">
            <a:srgbClr val="FFFFFF"/>
          </a:fillRef>
          <a:effectRef idx="0">
            <a:srgbClr val="FFFFFF"/>
          </a:effectRef>
          <a:fontRef idx="minor">
            <a:schemeClr val="tx1"/>
          </a:fontRef>
        </p:style>
      </p:cxnSp>
      <p:grpSp>
        <p:nvGrpSpPr>
          <p:cNvPr id="21" name="组合 20"/>
          <p:cNvGrpSpPr/>
          <p:nvPr/>
        </p:nvGrpSpPr>
        <p:grpSpPr>
          <a:xfrm>
            <a:off x="7266305" y="3693160"/>
            <a:ext cx="2304415" cy="1878330"/>
            <a:chOff x="11038" y="7486"/>
            <a:chExt cx="974" cy="794"/>
          </a:xfrm>
        </p:grpSpPr>
        <p:sp>
          <p:nvSpPr>
            <p:cNvPr id="13" name="矩形 12"/>
            <p:cNvSpPr/>
            <p:nvPr/>
          </p:nvSpPr>
          <p:spPr>
            <a:xfrm>
              <a:off x="11038" y="7486"/>
              <a:ext cx="975" cy="794"/>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solidFill>
                  <a:schemeClr val="tx1"/>
                </a:solidFill>
              </a:endParaRPr>
            </a:p>
          </p:txBody>
        </p:sp>
        <p:sp>
          <p:nvSpPr>
            <p:cNvPr id="14" name="等腰三角形 13"/>
            <p:cNvSpPr/>
            <p:nvPr/>
          </p:nvSpPr>
          <p:spPr>
            <a:xfrm>
              <a:off x="11038" y="7486"/>
              <a:ext cx="975" cy="79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22" name="直接箭头连接符 21"/>
          <p:cNvCxnSpPr/>
          <p:nvPr/>
        </p:nvCxnSpPr>
        <p:spPr>
          <a:xfrm>
            <a:off x="6614795" y="3865245"/>
            <a:ext cx="3609975" cy="1938655"/>
          </a:xfrm>
          <a:prstGeom prst="straightConnector1">
            <a:avLst/>
          </a:prstGeom>
          <a:ln w="28575">
            <a:solidFill>
              <a:schemeClr val="accent6"/>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b="1"/>
              <a:t>Refinement decision:</a:t>
            </a:r>
            <a:r>
              <a:rPr lang="en-US" altLang="zh-CN"/>
              <a:t> Let the sampled points get as close as possible to the actuall intersection points.</a:t>
            </a:r>
            <a:endParaRPr lang="en-US" altLang="zh-CN"/>
          </a:p>
          <a:p>
            <a:r>
              <a:rPr lang="en-US" altLang="zh-CN"/>
              <a:t>One way to do this is that: make leaf nodes of the BVH smaller.</a:t>
            </a:r>
            <a:endParaRPr lang="en-US" altLang="zh-CN"/>
          </a:p>
          <a:p>
            <a:r>
              <a:rPr lang="en-US" altLang="zh-CN"/>
              <a:t>But, when the leaf nodes become smaller, the BVH gets deeper.</a:t>
            </a:r>
            <a:endParaRPr lang="en-US" altLang="zh-CN"/>
          </a:p>
          <a:p>
            <a:r>
              <a:rPr lang="en-US" altLang="zh-CN"/>
              <a:t>To avoid the BVH gets deeper, the authors make</a:t>
            </a:r>
            <a:r>
              <a:rPr lang="en-US" altLang="zh-CN" b="1"/>
              <a:t> another decision</a:t>
            </a:r>
            <a:r>
              <a:rPr lang="en-US" altLang="zh-CN"/>
              <a:t>: Use tree cuts to optimize the BVH, which yields </a:t>
            </a:r>
            <a:r>
              <a:rPr lang="en-US" altLang="zh-CN" b="1"/>
              <a:t>N-BVH</a:t>
            </a:r>
            <a:r>
              <a:rPr lang="en-US" altLang="zh-CN"/>
              <a:t> in this paper.</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N-BVH construction:</a:t>
            </a:r>
            <a:endParaRPr lang="en-US" altLang="zh-CN"/>
          </a:p>
          <a:p>
            <a:pPr lvl="1"/>
            <a:r>
              <a:rPr lang="en-US" altLang="zh-CN"/>
              <a:t>Construct a Base-BVH </a:t>
            </a:r>
            <a:r>
              <a:rPr lang="en-US" altLang="zh-CN" b="1" i="1"/>
              <a:t>Acc</a:t>
            </a:r>
            <a:r>
              <a:rPr lang="en-US" altLang="zh-CN"/>
              <a:t> (using SAH) based on the original geometry scene;</a:t>
            </a:r>
            <a:endParaRPr lang="en-US" altLang="zh-CN"/>
          </a:p>
          <a:p>
            <a:pPr lvl="1"/>
            <a:r>
              <a:rPr lang="en-US" altLang="zh-CN"/>
              <a:t>Get all the nodes along the current tree cut, </a:t>
            </a:r>
            <a:r>
              <a:rPr lang="en-US" altLang="zh-CN" b="1" i="1"/>
              <a:t>N </a:t>
            </a:r>
            <a:r>
              <a:rPr lang="en-US" altLang="zh-CN" b="1"/>
              <a:t>= {</a:t>
            </a:r>
            <a:r>
              <a:rPr lang="en-US" altLang="zh-CN" b="1" i="1"/>
              <a:t>node</a:t>
            </a:r>
            <a:r>
              <a:rPr lang="en-US" altLang="zh-CN" b="1" i="1" baseline="-25000"/>
              <a:t>1</a:t>
            </a:r>
            <a:r>
              <a:rPr lang="en-US" altLang="zh-CN" b="1"/>
              <a:t>, </a:t>
            </a:r>
            <a:r>
              <a:rPr lang="en-US" altLang="zh-CN" b="1" i="1"/>
              <a:t>node</a:t>
            </a:r>
            <a:r>
              <a:rPr lang="en-US" altLang="zh-CN" b="1" i="1" baseline="-25000"/>
              <a:t>2</a:t>
            </a:r>
            <a:r>
              <a:rPr lang="en-US" altLang="zh-CN" b="1"/>
              <a:t>, ...}</a:t>
            </a:r>
            <a:r>
              <a:rPr lang="en-US" altLang="zh-CN"/>
              <a:t>;</a:t>
            </a:r>
            <a:endParaRPr lang="en-US" altLang="zh-CN"/>
          </a:p>
          <a:p>
            <a:pPr lvl="1"/>
            <a:r>
              <a:rPr lang="en-US" altLang="zh-CN"/>
              <a:t>Then calculate the node error </a:t>
            </a:r>
            <a:r>
              <a:rPr lang="en-US" altLang="zh-CN" b="1" i="1"/>
              <a:t>Errors</a:t>
            </a:r>
            <a:r>
              <a:rPr lang="en-US" altLang="zh-CN" b="1"/>
              <a:t> </a:t>
            </a:r>
            <a:r>
              <a:rPr lang="en-US" altLang="zh-CN"/>
              <a:t>for every node in</a:t>
            </a:r>
            <a:r>
              <a:rPr lang="en-US" altLang="zh-CN" b="1"/>
              <a:t> </a:t>
            </a:r>
            <a:r>
              <a:rPr lang="en-US" altLang="zh-CN" b="1" i="1"/>
              <a:t>N</a:t>
            </a:r>
            <a:r>
              <a:rPr lang="en-US" altLang="zh-CN"/>
              <a:t>;</a:t>
            </a:r>
            <a:endParaRPr lang="en-US" altLang="zh-CN"/>
          </a:p>
          <a:p>
            <a:pPr lvl="1"/>
            <a:r>
              <a:rPr lang="en-US" altLang="zh-CN"/>
              <a:t>Find the indices </a:t>
            </a:r>
            <a:r>
              <a:rPr lang="en-US" altLang="zh-CN" b="1" i="1"/>
              <a:t>Ind</a:t>
            </a:r>
            <a:r>
              <a:rPr lang="en-US" altLang="zh-CN"/>
              <a:t> in </a:t>
            </a:r>
            <a:r>
              <a:rPr lang="en-US" altLang="zh-CN" b="1" i="1"/>
              <a:t>Errors </a:t>
            </a:r>
            <a:r>
              <a:rPr lang="en-US" altLang="zh-CN"/>
              <a:t>with largest Error value;</a:t>
            </a:r>
            <a:endParaRPr lang="en-US" altLang="zh-CN"/>
          </a:p>
          <a:p>
            <a:pPr lvl="1"/>
            <a:r>
              <a:rPr lang="en-US" altLang="zh-CN"/>
              <a:t>Replace </a:t>
            </a:r>
            <a:r>
              <a:rPr lang="en-US" altLang="zh-CN" b="1" i="1"/>
              <a:t>node</a:t>
            </a:r>
            <a:r>
              <a:rPr lang="en-US" altLang="zh-CN" b="1" i="1" baseline="-25000"/>
              <a:t>Ind </a:t>
            </a:r>
            <a:r>
              <a:rPr lang="en-US" altLang="zh-CN"/>
              <a:t>with its two childrens in the cut;</a:t>
            </a:r>
            <a:endParaRPr lang="en-US" altLang="zh-CN"/>
          </a:p>
          <a:p>
            <a:pPr lvl="1"/>
            <a:r>
              <a:rPr lang="en-US" altLang="zh-CN"/>
              <a:t>Modify the hyperparameters for Error calculation;</a:t>
            </a:r>
            <a:endParaRPr lang="en-US" altLang="zh-CN"/>
          </a:p>
          <a:p>
            <a:pPr lvl="1"/>
            <a:r>
              <a:rPr lang="en-US" altLang="zh-CN"/>
              <a:t>Return to step 2, until a </a:t>
            </a:r>
            <a:r>
              <a:rPr lang="en-US" altLang="zh-CN" b="1"/>
              <a:t>target node count</a:t>
            </a:r>
            <a:r>
              <a:rPr lang="en-US" altLang="zh-CN"/>
              <a:t> is reached.</a:t>
            </a:r>
            <a:endParaRPr lang="en-US" altLang="zh-CN"/>
          </a:p>
          <a:p>
            <a:pPr lvl="1"/>
            <a:endParaRPr lang="en-US" altLang="zh-CN"/>
          </a:p>
          <a:p>
            <a:pPr lvl="1"/>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pPr lvl="0"/>
            <a:r>
              <a:rPr lang="en-US" altLang="zh-CN"/>
              <a:t>The node error is calculated via ranking heuristic:</a:t>
            </a:r>
            <a:endParaRPr lang="en-US" altLang="zh-CN"/>
          </a:p>
          <a:p>
            <a:pPr lvl="0"/>
            <a:endParaRPr lang="en-US" altLang="zh-CN"/>
          </a:p>
          <a:p>
            <a:pPr lvl="0"/>
            <a:endParaRPr lang="en-US" altLang="zh-CN"/>
          </a:p>
          <a:p>
            <a:pPr lvl="0"/>
            <a:r>
              <a:rPr lang="en-US" altLang="zh-CN" b="1" i="1"/>
              <a:t>q</a:t>
            </a:r>
            <a:r>
              <a:rPr lang="en-US" altLang="zh-CN"/>
              <a:t>: Training loss on this node.</a:t>
            </a:r>
            <a:endParaRPr lang="en-US" altLang="zh-CN"/>
          </a:p>
          <a:p>
            <a:pPr lvl="0"/>
            <a:r>
              <a:rPr lang="en-US" altLang="zh-CN" b="1" i="1"/>
              <a:t>p</a:t>
            </a:r>
            <a:r>
              <a:rPr lang="en-US" altLang="zh-CN"/>
              <a:t>: Probability of a random ray hitting this node. (estimated by the fraction of training rays that hit the node)</a:t>
            </a:r>
            <a:endParaRPr lang="en-US" altLang="zh-CN"/>
          </a:p>
          <a:p>
            <a:pPr lvl="0"/>
            <a:r>
              <a:rPr lang="en-US" altLang="zh-CN"/>
              <a:t>The insight is that: </a:t>
            </a:r>
            <a:endParaRPr lang="en-US" altLang="zh-CN"/>
          </a:p>
          <a:p>
            <a:pPr lvl="1"/>
            <a:r>
              <a:rPr lang="en-US" altLang="zh-CN" sz="2400"/>
              <a:t>Priority one: </a:t>
            </a:r>
            <a:r>
              <a:rPr lang="en-US" altLang="zh-CN"/>
              <a:t>nodes with large loss value need to be devided;</a:t>
            </a:r>
            <a:endParaRPr lang="en-US" altLang="zh-CN"/>
          </a:p>
          <a:p>
            <a:pPr lvl="1"/>
            <a:r>
              <a:rPr lang="en-US" altLang="zh-CN"/>
              <a:t>Priority two: big nodes need to be divided.</a:t>
            </a:r>
            <a:endParaRPr lang="en-US" altLang="zh-CN"/>
          </a:p>
        </p:txBody>
      </p:sp>
      <p:graphicFrame>
        <p:nvGraphicFramePr>
          <p:cNvPr id="3" name="对象 2">
            <a:hlinkClick r:id="" action="ppaction://ole?verb="/>
          </p:cNvPr>
          <p:cNvGraphicFramePr>
            <a:graphicFrameLocks noChangeAspect="1"/>
          </p:cNvGraphicFramePr>
          <p:nvPr/>
        </p:nvGraphicFramePr>
        <p:xfrm>
          <a:off x="4335145" y="2539365"/>
          <a:ext cx="3521710" cy="647700"/>
        </p:xfrm>
        <a:graphic>
          <a:graphicData uri="http://schemas.openxmlformats.org/presentationml/2006/ole">
            <mc:AlternateContent xmlns:mc="http://schemas.openxmlformats.org/markup-compatibility/2006">
              <mc:Choice xmlns:v="urn:schemas-microsoft-com:vml" Requires="v">
                <p:oleObj spid="_x0000_s3073" name="" r:id="rId1" imgW="1104900" imgH="203200" progId="Equation.KSEE3">
                  <p:embed/>
                </p:oleObj>
              </mc:Choice>
              <mc:Fallback>
                <p:oleObj name="" r:id="rId1" imgW="1104900" imgH="203200" progId="Equation.KSEE3">
                  <p:embed/>
                  <p:pic>
                    <p:nvPicPr>
                      <p:cNvPr id="0" name="图片 3072"/>
                      <p:cNvPicPr/>
                      <p:nvPr/>
                    </p:nvPicPr>
                    <p:blipFill>
                      <a:blip r:embed="rId2"/>
                      <a:stretch>
                        <a:fillRect/>
                      </a:stretch>
                    </p:blipFill>
                    <p:spPr>
                      <a:xfrm>
                        <a:off x="4335145" y="2539365"/>
                        <a:ext cx="3521710" cy="64770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pPr lvl="0"/>
            <a:r>
              <a:rPr lang="en-US" altLang="zh-CN"/>
              <a:t>Training process on nodes in the highest level:</a:t>
            </a:r>
            <a:endParaRPr lang="en-US" altLang="zh-CN"/>
          </a:p>
          <a:p>
            <a:pPr lvl="1"/>
            <a:r>
              <a:rPr lang="en-US" altLang="zh-CN"/>
              <a:t>For one sampled ray, trace the ray against nodes on cut, find the first intersected node, calculate each nodes’ error, train on the first node intersected with probability </a:t>
            </a:r>
            <a:r>
              <a:rPr lang="en-US" altLang="zh-CN" b="1" i="1"/>
              <a:t>max</a:t>
            </a:r>
            <a:r>
              <a:rPr lang="en-US" altLang="zh-CN" b="1"/>
              <a:t>(</a:t>
            </a:r>
            <a:r>
              <a:rPr lang="en-US" altLang="zh-CN" b="1" i="1"/>
              <a:t>r</a:t>
            </a:r>
            <a:r>
              <a:rPr lang="en-US" altLang="zh-CN"/>
              <a:t>/</a:t>
            </a:r>
            <a:r>
              <a:rPr lang="en-US" altLang="zh-CN" b="1" i="1"/>
              <a:t>r</a:t>
            </a:r>
            <a:r>
              <a:rPr lang="en-US" altLang="zh-CN" b="1" i="1" baseline="-25000"/>
              <a:t>max</a:t>
            </a:r>
            <a:r>
              <a:rPr lang="en-US" altLang="zh-CN"/>
              <a:t>, </a:t>
            </a:r>
            <a:r>
              <a:rPr lang="en-US" altLang="zh-CN" b="1"/>
              <a:t>0.005).</a:t>
            </a:r>
            <a:endParaRPr lang="en-US" altLang="zh-CN" b="1"/>
          </a:p>
          <a:p>
            <a:pPr lvl="0"/>
            <a:r>
              <a:rPr lang="en-US" altLang="zh-CN"/>
              <a:t>The output of the MLP:</a:t>
            </a:r>
            <a:endParaRPr lang="en-US" altLang="zh-CN"/>
          </a:p>
          <a:p>
            <a:pPr lvl="1"/>
            <a:r>
              <a:rPr lang="en-US" altLang="zh-CN"/>
              <a:t>Visibility</a:t>
            </a:r>
            <a:endParaRPr lang="en-US" altLang="zh-CN"/>
          </a:p>
          <a:p>
            <a:pPr lvl="1"/>
            <a:r>
              <a:rPr lang="en-US" altLang="zh-CN"/>
              <a:t>Intersection point</a:t>
            </a:r>
            <a:endParaRPr lang="en-US" altLang="zh-CN"/>
          </a:p>
          <a:p>
            <a:pPr lvl="1"/>
            <a:r>
              <a:rPr lang="en-US" altLang="zh-CN"/>
              <a:t>Auxiliary intersection data (normal and albedo)</a:t>
            </a:r>
            <a:endParaRPr lang="en-US" altLang="zh-CN"/>
          </a:p>
          <a:p>
            <a:pPr lvl="0"/>
            <a:r>
              <a:rPr lang="en-US" altLang="zh-CN"/>
              <a:t>The Loss:</a:t>
            </a:r>
            <a:endParaRPr lang="en-US" altLang="zh-CN"/>
          </a:p>
          <a:p>
            <a:pPr lvl="0"/>
            <a:endParaRPr lang="en-US" altLang="zh-CN"/>
          </a:p>
          <a:p>
            <a:pPr lvl="1"/>
            <a:endParaRPr lang="en-US" altLang="zh-CN"/>
          </a:p>
          <a:p>
            <a:pPr lvl="0"/>
            <a:endParaRPr lang="en-US" altLang="zh-CN"/>
          </a:p>
        </p:txBody>
      </p:sp>
      <p:graphicFrame>
        <p:nvGraphicFramePr>
          <p:cNvPr id="9" name="对象 8">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4097" name="" r:id="rId1" imgW="114300" imgH="215900" progId="Equation.KSEE3">
                  <p:embed/>
                </p:oleObj>
              </mc:Choice>
              <mc:Fallback>
                <p:oleObj name="" r:id="rId1" imgW="114300" imgH="215900" progId="Equation.KSEE3">
                  <p:embed/>
                  <p:pic>
                    <p:nvPicPr>
                      <p:cNvPr id="0" name="图片 4096"/>
                      <p:cNvPicPr/>
                      <p:nvPr/>
                    </p:nvPicPr>
                    <p:blipFill>
                      <a:blip r:embed="rId2"/>
                      <a:stretch>
                        <a:fillRect/>
                      </a:stretch>
                    </p:blipFill>
                    <p:spPr>
                      <a:xfrm>
                        <a:off x="6038850" y="3321050"/>
                        <a:ext cx="114300" cy="2159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1357630" y="5584190"/>
          <a:ext cx="4971415" cy="593090"/>
        </p:xfrm>
        <a:graphic>
          <a:graphicData uri="http://schemas.openxmlformats.org/presentationml/2006/ole">
            <mc:AlternateContent xmlns:mc="http://schemas.openxmlformats.org/markup-compatibility/2006">
              <mc:Choice xmlns:v="urn:schemas-microsoft-com:vml" Requires="v">
                <p:oleObj spid="_x0000_s4098" name="" r:id="rId3" imgW="1917065" imgH="228600" progId="Equation.KSEE3">
                  <p:embed/>
                </p:oleObj>
              </mc:Choice>
              <mc:Fallback>
                <p:oleObj name="" r:id="rId3" imgW="1917065" imgH="228600" progId="Equation.KSEE3">
                  <p:embed/>
                  <p:pic>
                    <p:nvPicPr>
                      <p:cNvPr id="0" name="图片 4097"/>
                      <p:cNvPicPr/>
                      <p:nvPr/>
                    </p:nvPicPr>
                    <p:blipFill>
                      <a:blip r:embed="rId4"/>
                      <a:stretch>
                        <a:fillRect/>
                      </a:stretch>
                    </p:blipFill>
                    <p:spPr>
                      <a:xfrm>
                        <a:off x="1357630" y="5584190"/>
                        <a:ext cx="4971415" cy="593090"/>
                      </a:xfrm>
                      <a:prstGeom prst="rect">
                        <a:avLst/>
                      </a:prstGeom>
                    </p:spPr>
                  </p:pic>
                </p:oleObj>
              </mc:Fallback>
            </mc:AlternateContent>
          </a:graphicData>
        </a:graphic>
      </p:graphicFrame>
      <p:sp>
        <p:nvSpPr>
          <p:cNvPr id="11" name="文本框 10"/>
          <p:cNvSpPr txBox="1"/>
          <p:nvPr/>
        </p:nvSpPr>
        <p:spPr>
          <a:xfrm>
            <a:off x="7438390" y="5096510"/>
            <a:ext cx="4064000" cy="1568450"/>
          </a:xfrm>
          <a:prstGeom prst="rect">
            <a:avLst/>
          </a:prstGeom>
          <a:noFill/>
        </p:spPr>
        <p:txBody>
          <a:bodyPr wrap="square" rtlCol="0">
            <a:spAutoFit/>
          </a:bodyPr>
          <a:p>
            <a:pPr algn="l"/>
            <a:r>
              <a:rPr lang="en-US" altLang="zh-CN" sz="2400"/>
              <a:t>L</a:t>
            </a:r>
            <a:r>
              <a:rPr lang="en-US" altLang="zh-CN" sz="2400" baseline="-25000"/>
              <a:t>vis</a:t>
            </a:r>
            <a:r>
              <a:rPr lang="en-US" altLang="zh-CN" sz="2400"/>
              <a:t>:</a:t>
            </a:r>
            <a:r>
              <a:rPr lang="en-US" altLang="zh-CN" sz="2400" baseline="-25000"/>
              <a:t> </a:t>
            </a:r>
            <a:r>
              <a:rPr lang="en-US" altLang="zh-CN" sz="2400"/>
              <a:t>B</a:t>
            </a:r>
            <a:r>
              <a:rPr lang="zh-CN" altLang="en-US" sz="2400"/>
              <a:t>inary cross-entropy loss</a:t>
            </a:r>
            <a:endParaRPr lang="zh-CN" altLang="en-US" sz="2400"/>
          </a:p>
          <a:p>
            <a:pPr algn="l"/>
            <a:r>
              <a:rPr lang="en-US" altLang="zh-CN" sz="2400"/>
              <a:t>L</a:t>
            </a:r>
            <a:r>
              <a:rPr lang="en-US" altLang="zh-CN" sz="2400" baseline="-25000"/>
              <a:t>dist</a:t>
            </a:r>
            <a:r>
              <a:rPr lang="en-US" altLang="zh-CN" sz="2400"/>
              <a:t>: L</a:t>
            </a:r>
            <a:r>
              <a:rPr lang="en-US" altLang="zh-CN" sz="2400" baseline="-25000"/>
              <a:t>1 </a:t>
            </a:r>
            <a:r>
              <a:rPr lang="en-US" altLang="zh-CN" sz="2400"/>
              <a:t>loss, MAE</a:t>
            </a:r>
            <a:endParaRPr lang="en-US" altLang="zh-CN" sz="2400"/>
          </a:p>
          <a:p>
            <a:pPr algn="l"/>
            <a:r>
              <a:rPr lang="en-US" altLang="zh-CN" sz="2400"/>
              <a:t>L</a:t>
            </a:r>
            <a:r>
              <a:rPr lang="en-US" altLang="zh-CN" sz="2400" baseline="-25000"/>
              <a:t>norm</a:t>
            </a:r>
            <a:r>
              <a:rPr lang="en-US" altLang="zh-CN" sz="2400"/>
              <a:t>: L</a:t>
            </a:r>
            <a:r>
              <a:rPr lang="en-US" altLang="zh-CN" sz="2400" baseline="-25000"/>
              <a:t>1 </a:t>
            </a:r>
            <a:r>
              <a:rPr lang="en-US" altLang="zh-CN" sz="2400"/>
              <a:t>loss, MAE</a:t>
            </a:r>
            <a:endParaRPr lang="en-US" altLang="zh-CN" sz="2400"/>
          </a:p>
          <a:p>
            <a:pPr algn="l"/>
            <a:r>
              <a:rPr lang="en-US" altLang="zh-CN" sz="2400"/>
              <a:t>L</a:t>
            </a:r>
            <a:r>
              <a:rPr lang="en-US" altLang="zh-CN" sz="2400" baseline="-25000"/>
              <a:t>albedo</a:t>
            </a:r>
            <a:r>
              <a:rPr lang="en-US" altLang="zh-CN" sz="2400"/>
              <a:t>: Relative L</a:t>
            </a:r>
            <a:r>
              <a:rPr lang="en-US" altLang="zh-CN" sz="2400" baseline="-25000"/>
              <a:t>2 </a:t>
            </a:r>
            <a:r>
              <a:rPr lang="en-US" altLang="zh-CN" sz="2400"/>
              <a:t>loss</a:t>
            </a:r>
            <a:endParaRPr lang="en-US" altLang="zh-CN"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The pipeline.</a:t>
            </a:r>
            <a:endParaRPr lang="en-US" altLang="zh-CN"/>
          </a:p>
          <a:p>
            <a:pPr lvl="1"/>
            <a:endParaRPr lang="en-US" altLang="zh-CN"/>
          </a:p>
        </p:txBody>
      </p:sp>
      <p:pic>
        <p:nvPicPr>
          <p:cNvPr id="3" name="图片 2"/>
          <p:cNvPicPr>
            <a:picLocks noChangeAspect="1"/>
          </p:cNvPicPr>
          <p:nvPr/>
        </p:nvPicPr>
        <p:blipFill>
          <a:blip r:embed="rId1"/>
          <a:stretch>
            <a:fillRect/>
          </a:stretch>
        </p:blipFill>
        <p:spPr>
          <a:xfrm>
            <a:off x="375285" y="2734310"/>
            <a:ext cx="11442065" cy="32524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Level of detail could be easily inplemented via N-BVH. Multiple cuts could be set and trained on an N-BVH.</a:t>
            </a:r>
            <a:endParaRPr lang="en-US" altLang="zh-CN"/>
          </a:p>
          <a:p>
            <a:r>
              <a:rPr lang="en-US" altLang="zh-CN"/>
              <a:t>When rendering, select nodes in different cuts for LoD.</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sp>
        <p:nvSpPr>
          <p:cNvPr id="5" name="内容占位符 4"/>
          <p:cNvSpPr/>
          <p:nvPr>
            <p:ph idx="1"/>
          </p:nvPr>
        </p:nvSpPr>
        <p:spPr/>
        <p:txBody>
          <a:bodyPr/>
          <a:p>
            <a:r>
              <a:rPr lang="en-US" altLang="zh-CN"/>
              <a:t>This paper implement a hybrid path tracer which has the structure like:</a:t>
            </a:r>
            <a:endParaRPr lang="en-US" altLang="zh-CN"/>
          </a:p>
          <a:p>
            <a:endParaRPr lang="en-US" altLang="zh-CN"/>
          </a:p>
        </p:txBody>
      </p:sp>
      <p:sp>
        <p:nvSpPr>
          <p:cNvPr id="6" name="矩形 5"/>
          <p:cNvSpPr/>
          <p:nvPr/>
        </p:nvSpPr>
        <p:spPr>
          <a:xfrm>
            <a:off x="4838065" y="2995295"/>
            <a:ext cx="2515235"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TLAS</a:t>
            </a:r>
            <a:endParaRPr lang="en-US" altLang="zh-CN">
              <a:solidFill>
                <a:schemeClr val="tx1"/>
              </a:solidFill>
            </a:endParaRPr>
          </a:p>
        </p:txBody>
      </p:sp>
      <p:sp>
        <p:nvSpPr>
          <p:cNvPr id="7" name="矩形 6"/>
          <p:cNvSpPr/>
          <p:nvPr/>
        </p:nvSpPr>
        <p:spPr>
          <a:xfrm>
            <a:off x="3693160" y="4121785"/>
            <a:ext cx="1195070"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BLAS</a:t>
            </a:r>
            <a:r>
              <a:rPr lang="en-US" altLang="zh-CN" baseline="-25000">
                <a:solidFill>
                  <a:schemeClr val="tx1"/>
                </a:solidFill>
              </a:rPr>
              <a:t>1</a:t>
            </a:r>
            <a:endParaRPr lang="en-US" altLang="zh-CN" baseline="-25000">
              <a:solidFill>
                <a:schemeClr val="tx1"/>
              </a:solidFill>
            </a:endParaRPr>
          </a:p>
        </p:txBody>
      </p:sp>
      <p:sp>
        <p:nvSpPr>
          <p:cNvPr id="10" name="矩形 9"/>
          <p:cNvSpPr/>
          <p:nvPr/>
        </p:nvSpPr>
        <p:spPr>
          <a:xfrm>
            <a:off x="5498465" y="4121785"/>
            <a:ext cx="1195070"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BLAS</a:t>
            </a:r>
            <a:r>
              <a:rPr lang="en-US" altLang="zh-CN" baseline="-25000">
                <a:solidFill>
                  <a:schemeClr val="tx1"/>
                </a:solidFill>
              </a:rPr>
              <a:t>2</a:t>
            </a:r>
            <a:endParaRPr lang="en-US" altLang="zh-CN" baseline="-25000">
              <a:solidFill>
                <a:schemeClr val="tx1"/>
              </a:solidFill>
            </a:endParaRPr>
          </a:p>
        </p:txBody>
      </p:sp>
      <p:sp>
        <p:nvSpPr>
          <p:cNvPr id="12" name="文本框 11"/>
          <p:cNvSpPr txBox="1"/>
          <p:nvPr/>
        </p:nvSpPr>
        <p:spPr>
          <a:xfrm>
            <a:off x="6990080" y="4490720"/>
            <a:ext cx="4064000" cy="368300"/>
          </a:xfrm>
          <a:prstGeom prst="rect">
            <a:avLst/>
          </a:prstGeom>
          <a:noFill/>
        </p:spPr>
        <p:txBody>
          <a:bodyPr wrap="square" rtlCol="0">
            <a:spAutoFit/>
          </a:bodyPr>
          <a:p>
            <a:r>
              <a:rPr lang="en-US" altLang="zh-CN" b="1"/>
              <a:t>...</a:t>
            </a:r>
            <a:endParaRPr lang="en-US" altLang="zh-CN" b="1"/>
          </a:p>
        </p:txBody>
      </p:sp>
      <p:cxnSp>
        <p:nvCxnSpPr>
          <p:cNvPr id="13" name="肘形连接符 12"/>
          <p:cNvCxnSpPr>
            <a:stCxn id="6" idx="2"/>
            <a:endCxn id="7" idx="0"/>
          </p:cNvCxnSpPr>
          <p:nvPr/>
        </p:nvCxnSpPr>
        <p:spPr>
          <a:xfrm rot="5400000">
            <a:off x="4998720" y="3023870"/>
            <a:ext cx="389255" cy="1805305"/>
          </a:xfrm>
          <a:prstGeom prst="bentConnector3">
            <a:avLst>
              <a:gd name="adj1" fmla="val 50082"/>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肘形连接符 13"/>
          <p:cNvCxnSpPr>
            <a:stCxn id="6" idx="2"/>
            <a:endCxn id="10" idx="0"/>
          </p:cNvCxnSpPr>
          <p:nvPr/>
        </p:nvCxnSpPr>
        <p:spPr>
          <a:xfrm rot="5400000" flipV="1">
            <a:off x="5901373" y="3927158"/>
            <a:ext cx="38925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sym typeface="+mn-ea"/>
              </a:rPr>
              <a:t>For example, one of the simplest ray tracing method in 3D cases can be described like:</a:t>
            </a:r>
            <a:endParaRPr lang="en-US" altLang="zh-CN">
              <a:sym typeface="+mn-ea"/>
            </a:endParaRPr>
          </a:p>
          <a:p>
            <a:pPr lvl="1"/>
            <a:r>
              <a:rPr lang="en-US" altLang="zh-CN"/>
              <a:t>Shoot a ray </a:t>
            </a:r>
            <a:r>
              <a:rPr lang="en-US" altLang="zh-CN" b="1" i="1"/>
              <a:t>R</a:t>
            </a:r>
            <a:r>
              <a:rPr lang="en-US" altLang="zh-CN"/>
              <a:t> from the camera;</a:t>
            </a:r>
            <a:endParaRPr lang="en-US" altLang="zh-CN"/>
          </a:p>
          <a:p>
            <a:pPr lvl="1"/>
            <a:r>
              <a:rPr lang="en-US" altLang="zh-CN"/>
              <a:t>Find the </a:t>
            </a:r>
            <a:r>
              <a:rPr lang="en-US" altLang="zh-CN" b="1" i="1"/>
              <a:t>closest </a:t>
            </a:r>
            <a:r>
              <a:rPr lang="en-US" altLang="zh-CN"/>
              <a:t>intersection of </a:t>
            </a:r>
            <a:r>
              <a:rPr lang="en-US" altLang="zh-CN" b="1" i="1"/>
              <a:t>R </a:t>
            </a:r>
            <a:r>
              <a:rPr lang="en-US" altLang="zh-CN"/>
              <a:t>and </a:t>
            </a:r>
            <a:r>
              <a:rPr lang="en-US" altLang="zh-CN" b="1" i="1"/>
              <a:t>every primitive</a:t>
            </a:r>
            <a:r>
              <a:rPr lang="en-US" altLang="zh-CN"/>
              <a:t> in the scene;</a:t>
            </a:r>
            <a:endParaRPr lang="en-US" altLang="zh-CN"/>
          </a:p>
          <a:p>
            <a:pPr lvl="1"/>
            <a:r>
              <a:rPr lang="en-US" altLang="zh-CN"/>
              <a:t>If an intersection point </a:t>
            </a:r>
            <a:r>
              <a:rPr lang="en-US" altLang="zh-CN" b="1" i="1"/>
              <a:t>P</a:t>
            </a:r>
            <a:r>
              <a:rPr lang="en-US" altLang="zh-CN"/>
              <a:t> is found in the last step, go to next step;</a:t>
            </a:r>
            <a:endParaRPr lang="en-US" altLang="zh-CN"/>
          </a:p>
          <a:p>
            <a:pPr lvl="1"/>
            <a:r>
              <a:rPr lang="en-US" altLang="zh-CN"/>
              <a:t>Shoot a shadow ray</a:t>
            </a:r>
            <a:r>
              <a:rPr lang="en-US" altLang="zh-CN" b="1"/>
              <a:t> </a:t>
            </a:r>
            <a:r>
              <a:rPr lang="en-US" altLang="zh-CN" b="1" i="1"/>
              <a:t>S</a:t>
            </a:r>
            <a:r>
              <a:rPr lang="en-US" altLang="zh-CN"/>
              <a:t> from </a:t>
            </a:r>
            <a:r>
              <a:rPr lang="en-US" altLang="zh-CN" b="1" i="1"/>
              <a:t>P </a:t>
            </a:r>
            <a:r>
              <a:rPr lang="en-US" altLang="zh-CN"/>
              <a:t>to the light to test if </a:t>
            </a:r>
            <a:r>
              <a:rPr lang="en-US" altLang="zh-CN" b="1" i="1"/>
              <a:t>P </a:t>
            </a:r>
            <a:r>
              <a:rPr lang="en-US" altLang="zh-CN"/>
              <a:t>is</a:t>
            </a:r>
            <a:r>
              <a:rPr lang="en-US" altLang="zh-CN" b="1" i="1"/>
              <a:t> </a:t>
            </a:r>
            <a:r>
              <a:rPr lang="en-US" altLang="zh-CN"/>
              <a:t>shaded by </a:t>
            </a:r>
            <a:r>
              <a:rPr lang="en-US" altLang="zh-CN" b="1" i="1"/>
              <a:t>any </a:t>
            </a:r>
            <a:r>
              <a:rPr lang="en-US" altLang="zh-CN"/>
              <a:t>obstacles</a:t>
            </a:r>
            <a:endParaRPr lang="en-US" altLang="zh-CN"/>
          </a:p>
          <a:p>
            <a:pPr lvl="1"/>
            <a:r>
              <a:rPr lang="en-US" altLang="zh-CN"/>
              <a:t>If </a:t>
            </a:r>
            <a:r>
              <a:rPr lang="en-US" altLang="zh-CN" b="1" i="1"/>
              <a:t>P </a:t>
            </a:r>
            <a:r>
              <a:rPr lang="en-US" altLang="zh-CN"/>
              <a:t>is shaded, then color the pixel to black, otherwise, use the surface properties (albedo, normal) at </a:t>
            </a:r>
            <a:r>
              <a:rPr lang="en-US" altLang="zh-CN" b="1" i="1"/>
              <a:t>P</a:t>
            </a:r>
            <a:r>
              <a:rPr lang="en-US" altLang="zh-CN"/>
              <a:t> and light intensity (commonly, RGB) and direction to color the pixel;</a:t>
            </a:r>
            <a:endParaRPr lang="en-US" altLang="zh-CN"/>
          </a:p>
          <a:p>
            <a:pPr lvl="1"/>
            <a:r>
              <a:rPr lang="en-US" altLang="zh-CN"/>
              <a:t>Go back to the first step.</a:t>
            </a:r>
            <a:endParaRPr lang="en-US" altLang="zh-CN"/>
          </a:p>
          <a:p>
            <a:endParaRPr lang="en-US" altLang="zh-CN"/>
          </a:p>
          <a:p>
            <a:endParaRPr lang="en-US" altLang="zh-CN"/>
          </a:p>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3" name="内容占位符 2"/>
          <p:cNvPicPr>
            <a:picLocks noChangeAspect="1"/>
          </p:cNvPicPr>
          <p:nvPr>
            <p:ph idx="1"/>
          </p:nvPr>
        </p:nvPicPr>
        <p:blipFill>
          <a:blip r:embed="rId1"/>
          <a:stretch>
            <a:fillRect/>
          </a:stretch>
        </p:blipFill>
        <p:spPr>
          <a:xfrm>
            <a:off x="723265" y="1956435"/>
            <a:ext cx="10745470" cy="3552825"/>
          </a:xfrm>
          <a:prstGeom prst="rect">
            <a:avLst/>
          </a:prstGeom>
        </p:spPr>
      </p:pic>
      <p:sp>
        <p:nvSpPr>
          <p:cNvPr id="8" name="文本框 7"/>
          <p:cNvSpPr txBox="1"/>
          <p:nvPr/>
        </p:nvSpPr>
        <p:spPr>
          <a:xfrm>
            <a:off x="635" y="5774690"/>
            <a:ext cx="12190730" cy="922020"/>
          </a:xfrm>
          <a:prstGeom prst="rect">
            <a:avLst/>
          </a:prstGeom>
          <a:noFill/>
        </p:spPr>
        <p:txBody>
          <a:bodyPr wrap="square" rtlCol="0">
            <a:spAutoFit/>
          </a:bodyPr>
          <a:p>
            <a:pPr algn="ctr"/>
            <a:r>
              <a:rPr lang="en-US" altLang="zh-CN" b="1" i="1"/>
              <a:t>Pontus Andersson, Jim Nilsson, Tomas Akenine-Möller, Magnus Oskarsson, Kalle Åström, and Mark D. Fairchild. 2020. FLIP: A Difference Evaluator for Alternating Images. Proc. ACM Comput. Graph. Interact. Tech. 3, 2, Article 15 (August 2020), 23 pages. https://doi.org/10.1145/3406183</a:t>
            </a:r>
            <a:endParaRPr lang="en-US" altLang="zh-CN" b="1"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2786380" y="1911985"/>
            <a:ext cx="6619875" cy="4162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4" name="内容占位符 3"/>
          <p:cNvPicPr>
            <a:picLocks noChangeAspect="1"/>
          </p:cNvPicPr>
          <p:nvPr>
            <p:ph idx="1"/>
          </p:nvPr>
        </p:nvPicPr>
        <p:blipFill>
          <a:blip r:embed="rId1"/>
          <a:stretch>
            <a:fillRect/>
          </a:stretch>
        </p:blipFill>
        <p:spPr>
          <a:xfrm>
            <a:off x="1922145" y="1691005"/>
            <a:ext cx="8347710" cy="47605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1480185" y="1691005"/>
            <a:ext cx="9231630" cy="47688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1376680" y="1802765"/>
            <a:ext cx="9438640" cy="44145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1804035" y="1825625"/>
            <a:ext cx="858266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From the simplest ray tracing method just mentioned, we can generate the following images. (The </a:t>
            </a:r>
            <a:r>
              <a:rPr lang="en-US" altLang="zh-CN">
                <a:sym typeface="+mn-ea"/>
              </a:rPr>
              <a:t>effect is just like simple </a:t>
            </a:r>
            <a:r>
              <a:rPr lang="en-US" altLang="zh-CN"/>
              <a:t>rasterization)</a:t>
            </a:r>
            <a:endParaRPr lang="en-US" altLang="zh-CN"/>
          </a:p>
          <a:p>
            <a:endParaRPr lang="en-US" altLang="zh-CN"/>
          </a:p>
          <a:p>
            <a:endParaRPr lang="zh-CN" altLang="en-US"/>
          </a:p>
        </p:txBody>
      </p:sp>
      <p:pic>
        <p:nvPicPr>
          <p:cNvPr id="117" name="图片 116"/>
          <p:cNvPicPr/>
          <p:nvPr/>
        </p:nvPicPr>
        <p:blipFill>
          <a:blip r:embed="rId1"/>
          <a:stretch>
            <a:fillRect/>
          </a:stretch>
        </p:blipFill>
        <p:spPr>
          <a:xfrm>
            <a:off x="3406140" y="3240405"/>
            <a:ext cx="5379720" cy="3176270"/>
          </a:xfrm>
          <a:prstGeom prst="rect">
            <a:avLst/>
          </a:prstGeom>
          <a:noFill/>
          <a:ln w="9525">
            <a:noFill/>
          </a:ln>
        </p:spPr>
      </p:pic>
      <p:sp>
        <p:nvSpPr>
          <p:cNvPr id="4" name="文本框 3"/>
          <p:cNvSpPr txBox="1"/>
          <p:nvPr/>
        </p:nvSpPr>
        <p:spPr>
          <a:xfrm>
            <a:off x="3048000" y="6416675"/>
            <a:ext cx="6096000" cy="368300"/>
          </a:xfrm>
          <a:prstGeom prst="rect">
            <a:avLst/>
          </a:prstGeom>
          <a:noFill/>
        </p:spPr>
        <p:txBody>
          <a:bodyPr wrap="square" rtlCol="0">
            <a:spAutoFit/>
          </a:bodyPr>
          <a:p>
            <a:pPr algn="ctr"/>
            <a:r>
              <a:rPr lang="zh-CN" altLang="en-US" b="1" i="1"/>
              <a:t>https://www.shadertoy.com/view/XlGcWD</a:t>
            </a:r>
            <a:endParaRPr lang="zh-CN" altLang="en-US" b="1"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One example from advanced ray tracing methods is called path tracing. </a:t>
            </a:r>
            <a:endParaRPr lang="en-US" altLang="zh-CN"/>
          </a:p>
          <a:p>
            <a:r>
              <a:rPr lang="en-US" altLang="zh-CN"/>
              <a:t>The relationship between path tracing and ray tracing is shown below.</a:t>
            </a:r>
            <a:endParaRPr lang="en-US" altLang="zh-CN"/>
          </a:p>
          <a:p>
            <a:endParaRPr lang="en-US" altLang="zh-CN"/>
          </a:p>
        </p:txBody>
      </p:sp>
      <p:sp>
        <p:nvSpPr>
          <p:cNvPr id="4" name="椭圆 3"/>
          <p:cNvSpPr/>
          <p:nvPr/>
        </p:nvSpPr>
        <p:spPr>
          <a:xfrm>
            <a:off x="3271520" y="4021455"/>
            <a:ext cx="5114925" cy="208597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5043170" y="4855210"/>
            <a:ext cx="2362200" cy="895350"/>
          </a:xfrm>
          <a:prstGeom prst="ellipse">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043170" y="4183380"/>
            <a:ext cx="1273175" cy="368300"/>
          </a:xfrm>
          <a:prstGeom prst="rect">
            <a:avLst/>
          </a:prstGeom>
          <a:noFill/>
        </p:spPr>
        <p:txBody>
          <a:bodyPr wrap="square" rtlCol="0">
            <a:spAutoFit/>
          </a:bodyPr>
          <a:p>
            <a:r>
              <a:rPr lang="en-US" altLang="zh-CN"/>
              <a:t>Ray tracing</a:t>
            </a:r>
            <a:endParaRPr lang="en-US" altLang="zh-CN"/>
          </a:p>
        </p:txBody>
      </p:sp>
      <p:sp>
        <p:nvSpPr>
          <p:cNvPr id="7" name="文本框 6"/>
          <p:cNvSpPr txBox="1"/>
          <p:nvPr/>
        </p:nvSpPr>
        <p:spPr>
          <a:xfrm>
            <a:off x="5588000" y="5118735"/>
            <a:ext cx="1644650" cy="368300"/>
          </a:xfrm>
          <a:prstGeom prst="rect">
            <a:avLst/>
          </a:prstGeom>
          <a:noFill/>
        </p:spPr>
        <p:txBody>
          <a:bodyPr wrap="square" rtlCol="0">
            <a:spAutoFit/>
          </a:bodyPr>
          <a:p>
            <a:r>
              <a:rPr lang="en-US" altLang="zh-CN">
                <a:solidFill>
                  <a:schemeClr val="bg1"/>
                </a:solidFill>
              </a:rPr>
              <a:t>Path tracing</a:t>
            </a:r>
            <a:endParaRPr lang="en-US" altLang="zh-C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Path tracing is guided by </a:t>
            </a:r>
            <a:r>
              <a:rPr lang="en-US" altLang="zh-CN" b="1" i="1"/>
              <a:t>the rendering equation</a:t>
            </a:r>
            <a:r>
              <a:rPr lang="en-US" altLang="zh-CN"/>
              <a:t> (James T. Kajiya. 1986.). </a:t>
            </a:r>
            <a:endParaRPr lang="en-US" altLang="zh-CN"/>
          </a:p>
          <a:p>
            <a:r>
              <a:rPr lang="en-US" altLang="zh-CN"/>
              <a:t>Rendering equation generalize the realistic rendering problem to an </a:t>
            </a:r>
            <a:r>
              <a:rPr lang="en-US" altLang="zh-CN" b="1"/>
              <a:t>energy </a:t>
            </a:r>
            <a:r>
              <a:rPr lang="en-US" altLang="zh-CN"/>
              <a:t>equation.</a:t>
            </a:r>
            <a:endParaRPr lang="en-US" altLang="zh-CN"/>
          </a:p>
        </p:txBody>
      </p:sp>
      <p:graphicFrame>
        <p:nvGraphicFramePr>
          <p:cNvPr id="4" name="对象 -2147482603"/>
          <p:cNvGraphicFramePr>
            <a:graphicFrameLocks noChangeAspect="1"/>
          </p:cNvGraphicFramePr>
          <p:nvPr/>
        </p:nvGraphicFramePr>
        <p:xfrm>
          <a:off x="2858135" y="3541395"/>
          <a:ext cx="6475730" cy="673100"/>
        </p:xfrm>
        <a:graphic>
          <a:graphicData uri="http://schemas.openxmlformats.org/presentationml/2006/ole">
            <mc:AlternateContent xmlns:mc="http://schemas.openxmlformats.org/markup-compatibility/2006">
              <mc:Choice xmlns:v="urn:schemas-microsoft-com:vml" Requires="v">
                <p:oleObj spid="_x0000_s3076" name="" r:id="rId1" imgW="3543300" imgH="368300" progId="Equation.KSEE3">
                  <p:embed/>
                </p:oleObj>
              </mc:Choice>
              <mc:Fallback>
                <p:oleObj name="" r:id="rId1" imgW="3543300" imgH="368300" progId="Equation.KSEE3">
                  <p:embed/>
                  <p:pic>
                    <p:nvPicPr>
                      <p:cNvPr id="0" name="图片 3075"/>
                      <p:cNvPicPr/>
                      <p:nvPr/>
                    </p:nvPicPr>
                    <p:blipFill>
                      <a:blip r:embed="rId2"/>
                      <a:stretch>
                        <a:fillRect/>
                      </a:stretch>
                    </p:blipFill>
                    <p:spPr>
                      <a:xfrm>
                        <a:off x="2858135" y="3541395"/>
                        <a:ext cx="6475730" cy="673100"/>
                      </a:xfrm>
                      <a:prstGeom prst="rect">
                        <a:avLst/>
                      </a:prstGeom>
                      <a:noFill/>
                      <a:ln w="38100">
                        <a:noFill/>
                        <a:miter/>
                      </a:ln>
                    </p:spPr>
                  </p:pic>
                </p:oleObj>
              </mc:Fallback>
            </mc:AlternateContent>
          </a:graphicData>
        </a:graphic>
      </p:graphicFrame>
      <p:pic>
        <p:nvPicPr>
          <p:cNvPr id="8" name="图片 7" descr="Rendering_eq"/>
          <p:cNvPicPr>
            <a:picLocks noChangeAspect="1"/>
          </p:cNvPicPr>
          <p:nvPr/>
        </p:nvPicPr>
        <p:blipFill>
          <a:blip r:embed="rId3"/>
          <a:stretch>
            <a:fillRect/>
          </a:stretch>
        </p:blipFill>
        <p:spPr>
          <a:xfrm>
            <a:off x="2178685" y="4366895"/>
            <a:ext cx="3872865" cy="2085975"/>
          </a:xfrm>
          <a:prstGeom prst="rect">
            <a:avLst/>
          </a:prstGeom>
        </p:spPr>
      </p:pic>
      <p:sp>
        <p:nvSpPr>
          <p:cNvPr id="9" name="文本框 8"/>
          <p:cNvSpPr txBox="1"/>
          <p:nvPr/>
        </p:nvSpPr>
        <p:spPr>
          <a:xfrm>
            <a:off x="6051550" y="5309235"/>
            <a:ext cx="5262880" cy="981710"/>
          </a:xfrm>
          <a:prstGeom prst="rect">
            <a:avLst/>
          </a:prstGeom>
          <a:noFill/>
        </p:spPr>
        <p:txBody>
          <a:bodyPr wrap="square" rtlCol="0">
            <a:noAutofit/>
          </a:bodyPr>
          <a:p>
            <a:r>
              <a:rPr lang="zh-CN" altLang="en-US" b="1" i="1"/>
              <a:t>Wikipedia Contributors, “Rendering equation,” Wikipedia, Sep. 22, 2019. https://en.wikipedia.org/wiki/Rendering_equation</a:t>
            </a:r>
            <a:endParaRPr lang="zh-CN" altLang="en-US" b="1" i="1"/>
          </a:p>
          <a:p>
            <a:r>
              <a:rPr lang="zh-CN" altLang="en-US" b="1" i="1"/>
              <a:t>‌</a:t>
            </a:r>
            <a:endParaRPr lang="zh-CN" altLang="en-US" b="1"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7" name="内容占位符 6"/>
          <p:cNvSpPr/>
          <p:nvPr>
            <p:ph idx="1"/>
          </p:nvPr>
        </p:nvSpPr>
        <p:spPr/>
        <p:txBody>
          <a:bodyPr/>
          <a:p>
            <a:r>
              <a:rPr lang="en-US" altLang="zh-CN"/>
              <a:t>Here are some BRDF, </a:t>
            </a:r>
            <a:r>
              <a:rPr lang="en-US" altLang="zh-CN" b="1" i="1"/>
              <a:t>F</a:t>
            </a:r>
            <a:r>
              <a:rPr lang="en-US" altLang="zh-CN"/>
              <a:t>(</a:t>
            </a:r>
            <a:r>
              <a:rPr lang="en-US" altLang="zh-CN" b="1" i="1"/>
              <a:t>ω</a:t>
            </a:r>
            <a:r>
              <a:rPr lang="en-US" altLang="zh-CN" b="1" i="1" baseline="-25000"/>
              <a:t>o</a:t>
            </a:r>
            <a:r>
              <a:rPr lang="en-US" altLang="zh-CN"/>
              <a:t>,</a:t>
            </a:r>
            <a:r>
              <a:rPr lang="en-US" altLang="zh-CN" b="1" i="1" baseline="-25000"/>
              <a:t> </a:t>
            </a:r>
            <a:r>
              <a:rPr lang="en-US" altLang="zh-CN" b="1" i="1"/>
              <a:t>ω</a:t>
            </a:r>
            <a:r>
              <a:rPr lang="en-US" altLang="zh-CN" b="1" i="1" baseline="-25000"/>
              <a:t>i</a:t>
            </a:r>
            <a:r>
              <a:rPr lang="en-US" altLang="zh-CN"/>
              <a:t>) examples:</a:t>
            </a:r>
            <a:endParaRPr lang="en-US" altLang="zh-CN"/>
          </a:p>
        </p:txBody>
      </p:sp>
      <p:pic>
        <p:nvPicPr>
          <p:cNvPr id="9" name="图片 8"/>
          <p:cNvPicPr>
            <a:picLocks noChangeAspect="1"/>
          </p:cNvPicPr>
          <p:nvPr/>
        </p:nvPicPr>
        <p:blipFill>
          <a:blip r:embed="rId1"/>
          <a:stretch>
            <a:fillRect/>
          </a:stretch>
        </p:blipFill>
        <p:spPr>
          <a:xfrm>
            <a:off x="1104900" y="2748280"/>
            <a:ext cx="1838325" cy="680720"/>
          </a:xfrm>
          <a:prstGeom prst="rect">
            <a:avLst/>
          </a:prstGeom>
        </p:spPr>
      </p:pic>
      <p:pic>
        <p:nvPicPr>
          <p:cNvPr id="10" name="图片 9"/>
          <p:cNvPicPr>
            <a:picLocks noChangeAspect="1"/>
          </p:cNvPicPr>
          <p:nvPr/>
        </p:nvPicPr>
        <p:blipFill>
          <a:blip r:embed="rId2"/>
          <a:stretch>
            <a:fillRect/>
          </a:stretch>
        </p:blipFill>
        <p:spPr>
          <a:xfrm>
            <a:off x="3309620" y="2748280"/>
            <a:ext cx="5629275" cy="692785"/>
          </a:xfrm>
          <a:prstGeom prst="rect">
            <a:avLst/>
          </a:prstGeom>
        </p:spPr>
      </p:pic>
      <p:sp>
        <p:nvSpPr>
          <p:cNvPr id="11" name="文本框 10"/>
          <p:cNvSpPr txBox="1"/>
          <p:nvPr/>
        </p:nvSpPr>
        <p:spPr>
          <a:xfrm>
            <a:off x="8938895" y="2910840"/>
            <a:ext cx="2400935" cy="368300"/>
          </a:xfrm>
          <a:prstGeom prst="rect">
            <a:avLst/>
          </a:prstGeom>
          <a:noFill/>
        </p:spPr>
        <p:txBody>
          <a:bodyPr wrap="square" rtlCol="0">
            <a:spAutoFit/>
          </a:bodyPr>
          <a:p>
            <a:pPr algn="ctr"/>
            <a:r>
              <a:rPr lang="en-US" altLang="zh-CN" b="1" i="1"/>
              <a:t>PBRT 3</a:t>
            </a:r>
            <a:r>
              <a:rPr lang="en-US" altLang="zh-CN" b="1" i="1"/>
              <a:t>ed 2018 ch 8.4.1</a:t>
            </a:r>
            <a:endParaRPr lang="en-US" altLang="zh-CN" b="1" i="1"/>
          </a:p>
        </p:txBody>
      </p:sp>
      <p:pic>
        <p:nvPicPr>
          <p:cNvPr id="12" name="图片 11"/>
          <p:cNvPicPr>
            <a:picLocks noChangeAspect="1"/>
          </p:cNvPicPr>
          <p:nvPr/>
        </p:nvPicPr>
        <p:blipFill>
          <a:blip r:embed="rId3"/>
          <a:stretch>
            <a:fillRect/>
          </a:stretch>
        </p:blipFill>
        <p:spPr>
          <a:xfrm>
            <a:off x="1104900" y="4316095"/>
            <a:ext cx="2751781" cy="720000"/>
          </a:xfrm>
          <a:prstGeom prst="rect">
            <a:avLst/>
          </a:prstGeom>
        </p:spPr>
      </p:pic>
      <p:sp>
        <p:nvSpPr>
          <p:cNvPr id="14" name="文本框 13"/>
          <p:cNvSpPr txBox="1"/>
          <p:nvPr/>
        </p:nvSpPr>
        <p:spPr>
          <a:xfrm>
            <a:off x="3309620" y="3441065"/>
            <a:ext cx="5628640" cy="368300"/>
          </a:xfrm>
          <a:prstGeom prst="rect">
            <a:avLst/>
          </a:prstGeom>
          <a:noFill/>
        </p:spPr>
        <p:txBody>
          <a:bodyPr wrap="square" rtlCol="0">
            <a:spAutoFit/>
          </a:bodyPr>
          <a:p>
            <a:pPr algn="ctr"/>
            <a:r>
              <a:rPr lang="en-US" altLang="zh-CN" b="1"/>
              <a:t>Oren Nayar (Diffuse BRDF)</a:t>
            </a:r>
            <a:endParaRPr lang="en-US" altLang="zh-CN" b="1"/>
          </a:p>
        </p:txBody>
      </p:sp>
      <p:sp>
        <p:nvSpPr>
          <p:cNvPr id="15" name="文本框 14"/>
          <p:cNvSpPr txBox="1"/>
          <p:nvPr/>
        </p:nvSpPr>
        <p:spPr>
          <a:xfrm>
            <a:off x="1104900" y="3429000"/>
            <a:ext cx="1838325" cy="645160"/>
          </a:xfrm>
          <a:prstGeom prst="rect">
            <a:avLst/>
          </a:prstGeom>
          <a:noFill/>
        </p:spPr>
        <p:txBody>
          <a:bodyPr wrap="square" rtlCol="0">
            <a:spAutoFit/>
          </a:bodyPr>
          <a:p>
            <a:pPr algn="ctr"/>
            <a:r>
              <a:rPr lang="en-US" altLang="zh-CN" b="1"/>
              <a:t>Lambertian (Diffuse BRDF)</a:t>
            </a:r>
            <a:endParaRPr lang="en-US" altLang="zh-CN" b="1"/>
          </a:p>
        </p:txBody>
      </p:sp>
      <p:sp>
        <p:nvSpPr>
          <p:cNvPr id="16" name="文本框 15"/>
          <p:cNvSpPr txBox="1"/>
          <p:nvPr/>
        </p:nvSpPr>
        <p:spPr>
          <a:xfrm>
            <a:off x="1104900" y="5011420"/>
            <a:ext cx="2658110" cy="368300"/>
          </a:xfrm>
          <a:prstGeom prst="rect">
            <a:avLst/>
          </a:prstGeom>
          <a:noFill/>
        </p:spPr>
        <p:txBody>
          <a:bodyPr wrap="square" rtlCol="0" anchor="t">
            <a:spAutoFit/>
          </a:bodyPr>
          <a:p>
            <a:pPr algn="ctr"/>
            <a:r>
              <a:rPr lang="en-US" altLang="zh-CN" b="1">
                <a:sym typeface="+mn-ea"/>
              </a:rPr>
              <a:t>Phong (Specular BRDF)</a:t>
            </a:r>
            <a:endParaRPr lang="en-US" altLang="zh-CN" b="1">
              <a:sym typeface="+mn-ea"/>
            </a:endParaRPr>
          </a:p>
        </p:txBody>
      </p:sp>
      <p:pic>
        <p:nvPicPr>
          <p:cNvPr id="17" name="图片 16"/>
          <p:cNvPicPr>
            <a:picLocks noChangeAspect="1"/>
          </p:cNvPicPr>
          <p:nvPr/>
        </p:nvPicPr>
        <p:blipFill>
          <a:blip r:embed="rId4"/>
          <a:stretch>
            <a:fillRect/>
          </a:stretch>
        </p:blipFill>
        <p:spPr>
          <a:xfrm>
            <a:off x="4281170" y="4316730"/>
            <a:ext cx="1924050" cy="719455"/>
          </a:xfrm>
          <a:prstGeom prst="rect">
            <a:avLst/>
          </a:prstGeom>
        </p:spPr>
      </p:pic>
      <p:sp>
        <p:nvSpPr>
          <p:cNvPr id="19" name="文本框 18"/>
          <p:cNvSpPr txBox="1"/>
          <p:nvPr/>
        </p:nvSpPr>
        <p:spPr>
          <a:xfrm>
            <a:off x="4280535" y="5035550"/>
            <a:ext cx="1924685" cy="645160"/>
          </a:xfrm>
          <a:prstGeom prst="rect">
            <a:avLst/>
          </a:prstGeom>
          <a:noFill/>
        </p:spPr>
        <p:txBody>
          <a:bodyPr wrap="square" rtlCol="0" anchor="t">
            <a:spAutoFit/>
          </a:bodyPr>
          <a:p>
            <a:pPr algn="ctr"/>
            <a:r>
              <a:rPr lang="en-US" altLang="zh-CN" b="1">
                <a:sym typeface="+mn-ea"/>
              </a:rPr>
              <a:t>GGX </a:t>
            </a:r>
            <a:endParaRPr lang="en-US" altLang="zh-CN" b="1">
              <a:sym typeface="+mn-ea"/>
            </a:endParaRPr>
          </a:p>
          <a:p>
            <a:pPr algn="ctr"/>
            <a:r>
              <a:rPr lang="en-US" altLang="zh-CN" b="1">
                <a:sym typeface="+mn-ea"/>
              </a:rPr>
              <a:t>(Specular BRDF)</a:t>
            </a:r>
            <a:endParaRPr lang="en-US" altLang="zh-CN" b="1">
              <a:sym typeface="+mn-ea"/>
            </a:endParaRPr>
          </a:p>
        </p:txBody>
      </p:sp>
      <p:pic>
        <p:nvPicPr>
          <p:cNvPr id="20" name="图片 19"/>
          <p:cNvPicPr>
            <a:picLocks noChangeAspect="1"/>
          </p:cNvPicPr>
          <p:nvPr/>
        </p:nvPicPr>
        <p:blipFill>
          <a:blip r:embed="rId5"/>
          <a:stretch>
            <a:fillRect/>
          </a:stretch>
        </p:blipFill>
        <p:spPr>
          <a:xfrm>
            <a:off x="6543040" y="4087495"/>
            <a:ext cx="5125720" cy="1500505"/>
          </a:xfrm>
          <a:prstGeom prst="rect">
            <a:avLst/>
          </a:prstGeom>
        </p:spPr>
      </p:pic>
      <p:sp>
        <p:nvSpPr>
          <p:cNvPr id="21" name="文本框 20"/>
          <p:cNvSpPr txBox="1"/>
          <p:nvPr/>
        </p:nvSpPr>
        <p:spPr>
          <a:xfrm>
            <a:off x="6543040" y="5659120"/>
            <a:ext cx="5125085" cy="1198880"/>
          </a:xfrm>
          <a:prstGeom prst="rect">
            <a:avLst/>
          </a:prstGeom>
          <a:noFill/>
        </p:spPr>
        <p:txBody>
          <a:bodyPr wrap="square" rtlCol="0" anchor="t">
            <a:spAutoFit/>
          </a:bodyPr>
          <a:p>
            <a:pPr algn="ctr"/>
            <a:r>
              <a:rPr lang="en-US" altLang="zh-CN" b="1">
                <a:sym typeface="+mn-ea"/>
              </a:rPr>
              <a:t>Disney B</a:t>
            </a:r>
            <a:r>
              <a:rPr lang="en-US" altLang="zh-CN" b="1">
                <a:sym typeface="+mn-ea"/>
              </a:rPr>
              <a:t>SDF</a:t>
            </a:r>
            <a:endParaRPr lang="en-US" altLang="zh-CN" b="1">
              <a:sym typeface="+mn-ea"/>
            </a:endParaRPr>
          </a:p>
          <a:p>
            <a:pPr algn="ctr"/>
            <a:r>
              <a:rPr lang="en-US" altLang="zh-CN" b="1">
                <a:sym typeface="+mn-ea"/>
              </a:rPr>
              <a:t>(All in one B</a:t>
            </a:r>
            <a:r>
              <a:rPr lang="en-US" altLang="zh-CN" b="1">
                <a:sym typeface="+mn-ea"/>
              </a:rPr>
              <a:t>SDF)</a:t>
            </a:r>
            <a:endParaRPr lang="en-US" altLang="zh-CN" b="1">
              <a:sym typeface="+mn-ea"/>
            </a:endParaRPr>
          </a:p>
          <a:p>
            <a:pPr algn="ctr"/>
            <a:r>
              <a:rPr lang="en-US" altLang="zh-CN" b="1" i="1">
                <a:sym typeface="+mn-ea"/>
              </a:rPr>
              <a:t>https://cseweb.ucsd.edu/~tzli/cse272/wi2023/homework1.pdf</a:t>
            </a:r>
            <a:endParaRPr lang="en-US" altLang="zh-CN" b="1" i="1">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normAutofit lnSpcReduction="10000"/>
          </a:bodyPr>
          <a:p>
            <a:r>
              <a:rPr lang="en-US" altLang="zh-CN"/>
              <a:t>Take a look again on the </a:t>
            </a:r>
            <a:r>
              <a:rPr lang="en-US" altLang="zh-CN" b="1" i="1"/>
              <a:t>rendering equation</a:t>
            </a:r>
            <a:r>
              <a:rPr lang="en-US" altLang="zh-CN"/>
              <a:t>, it has integral and the integral is </a:t>
            </a:r>
            <a:r>
              <a:rPr lang="en-US" altLang="zh-CN" b="1"/>
              <a:t>not closed</a:t>
            </a:r>
            <a:r>
              <a:rPr lang="en-US" altLang="zh-CN"/>
              <a:t>, so it </a:t>
            </a:r>
            <a:r>
              <a:rPr lang="en-US" altLang="zh-CN" b="1"/>
              <a:t>can not</a:t>
            </a:r>
            <a:r>
              <a:rPr lang="en-US" altLang="zh-CN"/>
              <a:t> be solved </a:t>
            </a:r>
            <a:r>
              <a:rPr lang="en-US" altLang="zh-CN" b="1"/>
              <a:t>analytically and directly</a:t>
            </a:r>
            <a:r>
              <a:rPr lang="en-US" altLang="zh-CN"/>
              <a:t>.</a:t>
            </a:r>
            <a:endParaRPr lang="en-US" altLang="zh-CN"/>
          </a:p>
          <a:p>
            <a:r>
              <a:rPr lang="en-US" altLang="zh-CN" b="1">
                <a:sym typeface="+mn-ea"/>
              </a:rPr>
              <a:t>Path tracing</a:t>
            </a:r>
            <a:r>
              <a:rPr lang="en-US" altLang="zh-CN">
                <a:sym typeface="+mn-ea"/>
              </a:rPr>
              <a:t> is an unbiased way to solve this equation </a:t>
            </a:r>
            <a:r>
              <a:rPr lang="en-US" altLang="zh-CN" b="1">
                <a:sym typeface="+mn-ea"/>
              </a:rPr>
              <a:t>numerically based on Monte Carlo Estimation (</a:t>
            </a:r>
            <a:r>
              <a:rPr lang="en-US" altLang="zh-CN" b="1" i="1">
                <a:sym typeface="+mn-ea"/>
              </a:rPr>
              <a:t>PBRT 3ed 2018 Ch 14.5</a:t>
            </a:r>
            <a:r>
              <a:rPr lang="en-US" altLang="zh-CN" b="1">
                <a:sym typeface="+mn-ea"/>
              </a:rPr>
              <a:t>)</a:t>
            </a:r>
            <a:r>
              <a:rPr lang="en-US" altLang="zh-CN">
                <a:sym typeface="+mn-ea"/>
              </a:rPr>
              <a:t>. </a:t>
            </a:r>
            <a:endParaRPr lang="en-US" altLang="zh-CN">
              <a:sym typeface="+mn-ea"/>
            </a:endParaRPr>
          </a:p>
          <a:p>
            <a:endParaRPr lang="en-US" altLang="zh-CN"/>
          </a:p>
          <a:p>
            <a:endParaRPr lang="en-US" altLang="zh-CN"/>
          </a:p>
          <a:p>
            <a:r>
              <a:rPr lang="en-US" altLang="zh-CN"/>
              <a:t>In path tracing, to calculate the color of a specific pixel, multiple </a:t>
            </a:r>
            <a:r>
              <a:rPr lang="en-US" altLang="zh-CN" b="1" i="1"/>
              <a:t>path</a:t>
            </a:r>
            <a:r>
              <a:rPr lang="en-US" altLang="zh-CN" b="1"/>
              <a:t>s </a:t>
            </a:r>
            <a:r>
              <a:rPr lang="en-US" altLang="zh-CN"/>
              <a:t>needs to be traced throughout the scene.</a:t>
            </a:r>
            <a:endParaRPr lang="en-US" altLang="zh-CN"/>
          </a:p>
          <a:p>
            <a:r>
              <a:rPr lang="en-US" altLang="zh-CN" b="1" i="1"/>
              <a:t>path</a:t>
            </a:r>
            <a:r>
              <a:rPr lang="en-US" altLang="zh-CN" b="1"/>
              <a:t>: end-to-end connected line segments start from camera/eye to the light source/background, each line segment is a bounced ray.</a:t>
            </a:r>
            <a:endParaRPr lang="en-US" altLang="zh-CN"/>
          </a:p>
          <a:p>
            <a:endParaRPr lang="en-US" altLang="zh-CN"/>
          </a:p>
        </p:txBody>
      </p:sp>
      <p:graphicFrame>
        <p:nvGraphicFramePr>
          <p:cNvPr id="5" name="对象 -2147482603"/>
          <p:cNvGraphicFramePr>
            <a:graphicFrameLocks noChangeAspect="1"/>
          </p:cNvGraphicFramePr>
          <p:nvPr/>
        </p:nvGraphicFramePr>
        <p:xfrm>
          <a:off x="1837690" y="3429000"/>
          <a:ext cx="8515985" cy="882015"/>
        </p:xfrm>
        <a:graphic>
          <a:graphicData uri="http://schemas.openxmlformats.org/presentationml/2006/ole">
            <mc:AlternateContent xmlns:mc="http://schemas.openxmlformats.org/markup-compatibility/2006">
              <mc:Choice xmlns:v="urn:schemas-microsoft-com:vml" Requires="v">
                <p:oleObj spid="_x0000_s6" name="" r:id="rId1" imgW="3556000" imgH="368300" progId="Equation.KSEE3">
                  <p:embed/>
                </p:oleObj>
              </mc:Choice>
              <mc:Fallback>
                <p:oleObj name="" r:id="rId1" imgW="3556000" imgH="368300" progId="Equation.KSEE3">
                  <p:embed/>
                  <p:pic>
                    <p:nvPicPr>
                      <p:cNvPr id="0" name="图片 3075"/>
                      <p:cNvPicPr/>
                      <p:nvPr/>
                    </p:nvPicPr>
                    <p:blipFill>
                      <a:blip r:embed="rId2"/>
                      <a:stretch>
                        <a:fillRect/>
                      </a:stretch>
                    </p:blipFill>
                    <p:spPr>
                      <a:xfrm>
                        <a:off x="1837690" y="3429000"/>
                        <a:ext cx="8515985" cy="882015"/>
                      </a:xfrm>
                      <a:prstGeom prst="rect">
                        <a:avLst/>
                      </a:prstGeom>
                      <a:noFill/>
                      <a:ln w="38100">
                        <a:noFill/>
                        <a:miter/>
                      </a:ln>
                    </p:spPr>
                  </p:pic>
                </p:oleObj>
              </mc:Fallback>
            </mc:AlternateContent>
          </a:graphicData>
        </a:graphic>
      </p:graphicFrame>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commondata" val="eyJoZGlkIjoiMDkxZTNkYTE4MzcwZjBiNTE3ZTU5YTYxZWM3NjgzODM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10374</Words>
  <Application>WPS 演示</Application>
  <PresentationFormat>宽屏</PresentationFormat>
  <Paragraphs>407</Paragraphs>
  <Slides>45</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7</vt:i4>
      </vt:variant>
      <vt:variant>
        <vt:lpstr>幻灯片标题</vt:lpstr>
      </vt:variant>
      <vt:variant>
        <vt:i4>45</vt:i4>
      </vt:variant>
    </vt:vector>
  </HeadingPairs>
  <TitlesOfParts>
    <vt:vector size="59" baseType="lpstr">
      <vt:lpstr>Arial</vt:lpstr>
      <vt:lpstr>宋体</vt:lpstr>
      <vt:lpstr>Wingdings</vt:lpstr>
      <vt:lpstr>Calibri</vt:lpstr>
      <vt:lpstr>微软雅黑</vt:lpstr>
      <vt:lpstr>Arial Unicode MS</vt:lpstr>
      <vt:lpstr>WPS</vt:lpstr>
      <vt:lpstr>Equation.KSEE3</vt:lpstr>
      <vt:lpstr>Equation.KSEE3</vt:lpstr>
      <vt:lpstr>Equation.KSEE3</vt:lpstr>
      <vt:lpstr>Equation.KSEE3</vt:lpstr>
      <vt:lpstr>Equation.KSEE3</vt:lpstr>
      <vt:lpstr>Equation.KSEE3</vt:lpstr>
      <vt:lpstr>Equation.KSEE3</vt:lpstr>
      <vt:lpstr>N-BVH: Neural ray queries with bounding volume hierarchies</vt:lpstr>
      <vt:lpstr>Background</vt:lpstr>
      <vt:lpstr>Ray tracing</vt:lpstr>
      <vt:lpstr>Ray tracing</vt:lpstr>
      <vt:lpstr>Ray tracing</vt:lpstr>
      <vt:lpstr>Ray tracing</vt:lpstr>
      <vt:lpstr>Ray tracing</vt:lpstr>
      <vt:lpstr>Ray tracing</vt:lpstr>
      <vt:lpstr>Ray tracing</vt:lpstr>
      <vt:lpstr>Ray tracing</vt:lpstr>
      <vt:lpstr>Ray tracing</vt:lpstr>
      <vt:lpstr>Ray tracing</vt:lpstr>
      <vt:lpstr>Ray tracing</vt:lpstr>
      <vt:lpstr>Prefilering</vt:lpstr>
      <vt:lpstr>Prefilering</vt:lpstr>
      <vt:lpstr>Prefilering</vt:lpstr>
      <vt:lpstr>Prefilering</vt:lpstr>
      <vt:lpstr>Prefilering</vt:lpstr>
      <vt:lpstr>Prefilering</vt:lpstr>
      <vt:lpstr>Prefilering</vt:lpstr>
      <vt:lpstr>Bounding Volume Hierarchy (BVH)</vt:lpstr>
      <vt:lpstr>Bounding Volume Hierarchy (BVH)</vt:lpstr>
      <vt:lpstr>Bounding Volume Hierarchy (BVH)</vt:lpstr>
      <vt:lpstr>Bounding Volume Hierarchy (BVH)</vt:lpstr>
      <vt:lpstr>Bounding Volume Hierarchy (BVH)</vt:lpstr>
      <vt:lpstr>NeRF (Neural Radiance Field, 2020)</vt:lpstr>
      <vt:lpstr>Neural Radiosity (2021)</vt:lpstr>
      <vt:lpstr>Instant-NGP (2022)</vt:lpstr>
      <vt:lpstr>Methods</vt:lpstr>
      <vt:lpstr>Methods</vt:lpstr>
      <vt:lpstr>Methods</vt:lpstr>
      <vt:lpstr>Methods</vt:lpstr>
      <vt:lpstr>Methods</vt:lpstr>
      <vt:lpstr>Methods</vt:lpstr>
      <vt:lpstr>Methods</vt:lpstr>
      <vt:lpstr>Methods</vt:lpstr>
      <vt:lpstr>Methods</vt:lpstr>
      <vt:lpstr>Methods</vt:lpstr>
      <vt:lpstr>Results</vt:lpstr>
      <vt:lpstr>Results</vt:lpstr>
      <vt:lpstr>Results</vt:lpstr>
      <vt:lpstr>Results</vt:lpstr>
      <vt:lpstr>Results</vt:lpstr>
      <vt:lpstr>Results</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WPS_1663569957</cp:lastModifiedBy>
  <cp:revision>663</cp:revision>
  <dcterms:created xsi:type="dcterms:W3CDTF">2023-08-09T12:44:00Z</dcterms:created>
  <dcterms:modified xsi:type="dcterms:W3CDTF">2024-07-02T12:54:56Z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2052-12.1.0.16250</vt:lpwstr>
  </property>
</Properties>
</file>